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0" r:id="rId3"/>
    <p:sldId id="259" r:id="rId4"/>
    <p:sldId id="261" r:id="rId5"/>
    <p:sldId id="262" r:id="rId6"/>
    <p:sldId id="263" r:id="rId7"/>
    <p:sldId id="277" r:id="rId8"/>
    <p:sldId id="264" r:id="rId9"/>
    <p:sldId id="265" r:id="rId10"/>
    <p:sldId id="266" r:id="rId11"/>
    <p:sldId id="267" r:id="rId12"/>
    <p:sldId id="268" r:id="rId13"/>
    <p:sldId id="269" r:id="rId14"/>
    <p:sldId id="270" r:id="rId15"/>
    <p:sldId id="271" r:id="rId16"/>
    <p:sldId id="274" r:id="rId17"/>
    <p:sldId id="275" r:id="rId18"/>
    <p:sldId id="276" r:id="rId19"/>
    <p:sldId id="272" r:id="rId20"/>
    <p:sldId id="273" r:id="rId21"/>
  </p:sldIdLst>
  <p:sldSz cx="12192000" cy="6858000"/>
  <p:notesSz cx="6858000" cy="9144000"/>
  <p:defaultTextStyle>
    <a:defPPr>
      <a:defRPr lang="fa-I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57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fa-I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fa-IR"/>
          </a:p>
        </p:txBody>
      </p:sp>
      <p:sp>
        <p:nvSpPr>
          <p:cNvPr id="4" name="Date Placeholder 3"/>
          <p:cNvSpPr>
            <a:spLocks noGrp="1"/>
          </p:cNvSpPr>
          <p:nvPr>
            <p:ph type="dt" sz="half" idx="10"/>
          </p:nvPr>
        </p:nvSpPr>
        <p:spPr/>
        <p:txBody>
          <a:bodyPr/>
          <a:lstStyle/>
          <a:p>
            <a:fld id="{9A37F03C-6C59-4388-9B53-4E6C93AEE903}" type="datetimeFigureOut">
              <a:rPr lang="fa-IR" smtClean="0"/>
              <a:t>11/05/1446</a:t>
            </a:fld>
            <a:endParaRPr lang="fa-IR"/>
          </a:p>
        </p:txBody>
      </p:sp>
      <p:sp>
        <p:nvSpPr>
          <p:cNvPr id="5" name="Footer Placeholder 4"/>
          <p:cNvSpPr>
            <a:spLocks noGrp="1"/>
          </p:cNvSpPr>
          <p:nvPr>
            <p:ph type="ftr" sz="quarter" idx="11"/>
          </p:nvPr>
        </p:nvSpPr>
        <p:spPr/>
        <p:txBody>
          <a:bodyPr/>
          <a:lstStyle/>
          <a:p>
            <a:endParaRPr lang="fa-IR"/>
          </a:p>
        </p:txBody>
      </p:sp>
      <p:sp>
        <p:nvSpPr>
          <p:cNvPr id="6" name="Slide Number Placeholder 5"/>
          <p:cNvSpPr>
            <a:spLocks noGrp="1"/>
          </p:cNvSpPr>
          <p:nvPr>
            <p:ph type="sldNum" sz="quarter" idx="12"/>
          </p:nvPr>
        </p:nvSpPr>
        <p:spPr/>
        <p:txBody>
          <a:bodyPr/>
          <a:lstStyle/>
          <a:p>
            <a:fld id="{379BA767-754B-4871-8A21-882FC221313F}" type="slidenum">
              <a:rPr lang="fa-IR" smtClean="0"/>
              <a:t>‹#›</a:t>
            </a:fld>
            <a:endParaRPr lang="fa-IR"/>
          </a:p>
        </p:txBody>
      </p:sp>
    </p:spTree>
    <p:extLst>
      <p:ext uri="{BB962C8B-B14F-4D97-AF65-F5344CB8AC3E}">
        <p14:creationId xmlns:p14="http://schemas.microsoft.com/office/powerpoint/2010/main" val="28919005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a-IR"/>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a-IR"/>
          </a:p>
        </p:txBody>
      </p:sp>
      <p:sp>
        <p:nvSpPr>
          <p:cNvPr id="4" name="Date Placeholder 3"/>
          <p:cNvSpPr>
            <a:spLocks noGrp="1"/>
          </p:cNvSpPr>
          <p:nvPr>
            <p:ph type="dt" sz="half" idx="10"/>
          </p:nvPr>
        </p:nvSpPr>
        <p:spPr/>
        <p:txBody>
          <a:bodyPr/>
          <a:lstStyle/>
          <a:p>
            <a:fld id="{9A37F03C-6C59-4388-9B53-4E6C93AEE903}" type="datetimeFigureOut">
              <a:rPr lang="fa-IR" smtClean="0"/>
              <a:t>11/05/1446</a:t>
            </a:fld>
            <a:endParaRPr lang="fa-IR"/>
          </a:p>
        </p:txBody>
      </p:sp>
      <p:sp>
        <p:nvSpPr>
          <p:cNvPr id="5" name="Footer Placeholder 4"/>
          <p:cNvSpPr>
            <a:spLocks noGrp="1"/>
          </p:cNvSpPr>
          <p:nvPr>
            <p:ph type="ftr" sz="quarter" idx="11"/>
          </p:nvPr>
        </p:nvSpPr>
        <p:spPr/>
        <p:txBody>
          <a:bodyPr/>
          <a:lstStyle/>
          <a:p>
            <a:endParaRPr lang="fa-IR"/>
          </a:p>
        </p:txBody>
      </p:sp>
      <p:sp>
        <p:nvSpPr>
          <p:cNvPr id="6" name="Slide Number Placeholder 5"/>
          <p:cNvSpPr>
            <a:spLocks noGrp="1"/>
          </p:cNvSpPr>
          <p:nvPr>
            <p:ph type="sldNum" sz="quarter" idx="12"/>
          </p:nvPr>
        </p:nvSpPr>
        <p:spPr/>
        <p:txBody>
          <a:bodyPr/>
          <a:lstStyle/>
          <a:p>
            <a:fld id="{379BA767-754B-4871-8A21-882FC221313F}" type="slidenum">
              <a:rPr lang="fa-IR" smtClean="0"/>
              <a:t>‹#›</a:t>
            </a:fld>
            <a:endParaRPr lang="fa-IR"/>
          </a:p>
        </p:txBody>
      </p:sp>
    </p:spTree>
    <p:extLst>
      <p:ext uri="{BB962C8B-B14F-4D97-AF65-F5344CB8AC3E}">
        <p14:creationId xmlns:p14="http://schemas.microsoft.com/office/powerpoint/2010/main" val="39337034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fa-I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a-IR"/>
          </a:p>
        </p:txBody>
      </p:sp>
      <p:sp>
        <p:nvSpPr>
          <p:cNvPr id="4" name="Date Placeholder 3"/>
          <p:cNvSpPr>
            <a:spLocks noGrp="1"/>
          </p:cNvSpPr>
          <p:nvPr>
            <p:ph type="dt" sz="half" idx="10"/>
          </p:nvPr>
        </p:nvSpPr>
        <p:spPr/>
        <p:txBody>
          <a:bodyPr/>
          <a:lstStyle/>
          <a:p>
            <a:fld id="{9A37F03C-6C59-4388-9B53-4E6C93AEE903}" type="datetimeFigureOut">
              <a:rPr lang="fa-IR" smtClean="0"/>
              <a:t>11/05/1446</a:t>
            </a:fld>
            <a:endParaRPr lang="fa-IR"/>
          </a:p>
        </p:txBody>
      </p:sp>
      <p:sp>
        <p:nvSpPr>
          <p:cNvPr id="5" name="Footer Placeholder 4"/>
          <p:cNvSpPr>
            <a:spLocks noGrp="1"/>
          </p:cNvSpPr>
          <p:nvPr>
            <p:ph type="ftr" sz="quarter" idx="11"/>
          </p:nvPr>
        </p:nvSpPr>
        <p:spPr/>
        <p:txBody>
          <a:bodyPr/>
          <a:lstStyle/>
          <a:p>
            <a:endParaRPr lang="fa-IR"/>
          </a:p>
        </p:txBody>
      </p:sp>
      <p:sp>
        <p:nvSpPr>
          <p:cNvPr id="6" name="Slide Number Placeholder 5"/>
          <p:cNvSpPr>
            <a:spLocks noGrp="1"/>
          </p:cNvSpPr>
          <p:nvPr>
            <p:ph type="sldNum" sz="quarter" idx="12"/>
          </p:nvPr>
        </p:nvSpPr>
        <p:spPr/>
        <p:txBody>
          <a:bodyPr/>
          <a:lstStyle/>
          <a:p>
            <a:fld id="{379BA767-754B-4871-8A21-882FC221313F}" type="slidenum">
              <a:rPr lang="fa-IR" smtClean="0"/>
              <a:t>‹#›</a:t>
            </a:fld>
            <a:endParaRPr lang="fa-IR"/>
          </a:p>
        </p:txBody>
      </p:sp>
    </p:spTree>
    <p:extLst>
      <p:ext uri="{BB962C8B-B14F-4D97-AF65-F5344CB8AC3E}">
        <p14:creationId xmlns:p14="http://schemas.microsoft.com/office/powerpoint/2010/main" val="32231979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a-IR"/>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a-IR"/>
          </a:p>
        </p:txBody>
      </p:sp>
      <p:sp>
        <p:nvSpPr>
          <p:cNvPr id="4" name="Date Placeholder 3"/>
          <p:cNvSpPr>
            <a:spLocks noGrp="1"/>
          </p:cNvSpPr>
          <p:nvPr>
            <p:ph type="dt" sz="half" idx="10"/>
          </p:nvPr>
        </p:nvSpPr>
        <p:spPr/>
        <p:txBody>
          <a:bodyPr/>
          <a:lstStyle/>
          <a:p>
            <a:fld id="{9A37F03C-6C59-4388-9B53-4E6C93AEE903}" type="datetimeFigureOut">
              <a:rPr lang="fa-IR" smtClean="0"/>
              <a:t>11/05/1446</a:t>
            </a:fld>
            <a:endParaRPr lang="fa-IR"/>
          </a:p>
        </p:txBody>
      </p:sp>
      <p:sp>
        <p:nvSpPr>
          <p:cNvPr id="5" name="Footer Placeholder 4"/>
          <p:cNvSpPr>
            <a:spLocks noGrp="1"/>
          </p:cNvSpPr>
          <p:nvPr>
            <p:ph type="ftr" sz="quarter" idx="11"/>
          </p:nvPr>
        </p:nvSpPr>
        <p:spPr/>
        <p:txBody>
          <a:bodyPr/>
          <a:lstStyle/>
          <a:p>
            <a:endParaRPr lang="fa-IR"/>
          </a:p>
        </p:txBody>
      </p:sp>
      <p:sp>
        <p:nvSpPr>
          <p:cNvPr id="6" name="Slide Number Placeholder 5"/>
          <p:cNvSpPr>
            <a:spLocks noGrp="1"/>
          </p:cNvSpPr>
          <p:nvPr>
            <p:ph type="sldNum" sz="quarter" idx="12"/>
          </p:nvPr>
        </p:nvSpPr>
        <p:spPr/>
        <p:txBody>
          <a:bodyPr/>
          <a:lstStyle/>
          <a:p>
            <a:fld id="{379BA767-754B-4871-8A21-882FC221313F}" type="slidenum">
              <a:rPr lang="fa-IR" smtClean="0"/>
              <a:t>‹#›</a:t>
            </a:fld>
            <a:endParaRPr lang="fa-IR"/>
          </a:p>
        </p:txBody>
      </p:sp>
    </p:spTree>
    <p:extLst>
      <p:ext uri="{BB962C8B-B14F-4D97-AF65-F5344CB8AC3E}">
        <p14:creationId xmlns:p14="http://schemas.microsoft.com/office/powerpoint/2010/main" val="31088395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fa-I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A37F03C-6C59-4388-9B53-4E6C93AEE903}" type="datetimeFigureOut">
              <a:rPr lang="fa-IR" smtClean="0"/>
              <a:t>11/05/1446</a:t>
            </a:fld>
            <a:endParaRPr lang="fa-IR"/>
          </a:p>
        </p:txBody>
      </p:sp>
      <p:sp>
        <p:nvSpPr>
          <p:cNvPr id="5" name="Footer Placeholder 4"/>
          <p:cNvSpPr>
            <a:spLocks noGrp="1"/>
          </p:cNvSpPr>
          <p:nvPr>
            <p:ph type="ftr" sz="quarter" idx="11"/>
          </p:nvPr>
        </p:nvSpPr>
        <p:spPr/>
        <p:txBody>
          <a:bodyPr/>
          <a:lstStyle/>
          <a:p>
            <a:endParaRPr lang="fa-IR"/>
          </a:p>
        </p:txBody>
      </p:sp>
      <p:sp>
        <p:nvSpPr>
          <p:cNvPr id="6" name="Slide Number Placeholder 5"/>
          <p:cNvSpPr>
            <a:spLocks noGrp="1"/>
          </p:cNvSpPr>
          <p:nvPr>
            <p:ph type="sldNum" sz="quarter" idx="12"/>
          </p:nvPr>
        </p:nvSpPr>
        <p:spPr/>
        <p:txBody>
          <a:bodyPr/>
          <a:lstStyle/>
          <a:p>
            <a:fld id="{379BA767-754B-4871-8A21-882FC221313F}" type="slidenum">
              <a:rPr lang="fa-IR" smtClean="0"/>
              <a:t>‹#›</a:t>
            </a:fld>
            <a:endParaRPr lang="fa-IR"/>
          </a:p>
        </p:txBody>
      </p:sp>
    </p:spTree>
    <p:extLst>
      <p:ext uri="{BB962C8B-B14F-4D97-AF65-F5344CB8AC3E}">
        <p14:creationId xmlns:p14="http://schemas.microsoft.com/office/powerpoint/2010/main" val="4283585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a-IR"/>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a-IR"/>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a-IR"/>
          </a:p>
        </p:txBody>
      </p:sp>
      <p:sp>
        <p:nvSpPr>
          <p:cNvPr id="5" name="Date Placeholder 4"/>
          <p:cNvSpPr>
            <a:spLocks noGrp="1"/>
          </p:cNvSpPr>
          <p:nvPr>
            <p:ph type="dt" sz="half" idx="10"/>
          </p:nvPr>
        </p:nvSpPr>
        <p:spPr/>
        <p:txBody>
          <a:bodyPr/>
          <a:lstStyle/>
          <a:p>
            <a:fld id="{9A37F03C-6C59-4388-9B53-4E6C93AEE903}" type="datetimeFigureOut">
              <a:rPr lang="fa-IR" smtClean="0"/>
              <a:t>11/05/1446</a:t>
            </a:fld>
            <a:endParaRPr lang="fa-IR"/>
          </a:p>
        </p:txBody>
      </p:sp>
      <p:sp>
        <p:nvSpPr>
          <p:cNvPr id="6" name="Footer Placeholder 5"/>
          <p:cNvSpPr>
            <a:spLocks noGrp="1"/>
          </p:cNvSpPr>
          <p:nvPr>
            <p:ph type="ftr" sz="quarter" idx="11"/>
          </p:nvPr>
        </p:nvSpPr>
        <p:spPr/>
        <p:txBody>
          <a:bodyPr/>
          <a:lstStyle/>
          <a:p>
            <a:endParaRPr lang="fa-IR"/>
          </a:p>
        </p:txBody>
      </p:sp>
      <p:sp>
        <p:nvSpPr>
          <p:cNvPr id="7" name="Slide Number Placeholder 6"/>
          <p:cNvSpPr>
            <a:spLocks noGrp="1"/>
          </p:cNvSpPr>
          <p:nvPr>
            <p:ph type="sldNum" sz="quarter" idx="12"/>
          </p:nvPr>
        </p:nvSpPr>
        <p:spPr/>
        <p:txBody>
          <a:bodyPr/>
          <a:lstStyle/>
          <a:p>
            <a:fld id="{379BA767-754B-4871-8A21-882FC221313F}" type="slidenum">
              <a:rPr lang="fa-IR" smtClean="0"/>
              <a:t>‹#›</a:t>
            </a:fld>
            <a:endParaRPr lang="fa-IR"/>
          </a:p>
        </p:txBody>
      </p:sp>
    </p:spTree>
    <p:extLst>
      <p:ext uri="{BB962C8B-B14F-4D97-AF65-F5344CB8AC3E}">
        <p14:creationId xmlns:p14="http://schemas.microsoft.com/office/powerpoint/2010/main" val="2512856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fa-I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a-I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a-IR"/>
          </a:p>
        </p:txBody>
      </p:sp>
      <p:sp>
        <p:nvSpPr>
          <p:cNvPr id="7" name="Date Placeholder 6"/>
          <p:cNvSpPr>
            <a:spLocks noGrp="1"/>
          </p:cNvSpPr>
          <p:nvPr>
            <p:ph type="dt" sz="half" idx="10"/>
          </p:nvPr>
        </p:nvSpPr>
        <p:spPr/>
        <p:txBody>
          <a:bodyPr/>
          <a:lstStyle/>
          <a:p>
            <a:fld id="{9A37F03C-6C59-4388-9B53-4E6C93AEE903}" type="datetimeFigureOut">
              <a:rPr lang="fa-IR" smtClean="0"/>
              <a:t>11/05/1446</a:t>
            </a:fld>
            <a:endParaRPr lang="fa-IR"/>
          </a:p>
        </p:txBody>
      </p:sp>
      <p:sp>
        <p:nvSpPr>
          <p:cNvPr id="8" name="Footer Placeholder 7"/>
          <p:cNvSpPr>
            <a:spLocks noGrp="1"/>
          </p:cNvSpPr>
          <p:nvPr>
            <p:ph type="ftr" sz="quarter" idx="11"/>
          </p:nvPr>
        </p:nvSpPr>
        <p:spPr/>
        <p:txBody>
          <a:bodyPr/>
          <a:lstStyle/>
          <a:p>
            <a:endParaRPr lang="fa-IR"/>
          </a:p>
        </p:txBody>
      </p:sp>
      <p:sp>
        <p:nvSpPr>
          <p:cNvPr id="9" name="Slide Number Placeholder 8"/>
          <p:cNvSpPr>
            <a:spLocks noGrp="1"/>
          </p:cNvSpPr>
          <p:nvPr>
            <p:ph type="sldNum" sz="quarter" idx="12"/>
          </p:nvPr>
        </p:nvSpPr>
        <p:spPr/>
        <p:txBody>
          <a:bodyPr/>
          <a:lstStyle/>
          <a:p>
            <a:fld id="{379BA767-754B-4871-8A21-882FC221313F}" type="slidenum">
              <a:rPr lang="fa-IR" smtClean="0"/>
              <a:t>‹#›</a:t>
            </a:fld>
            <a:endParaRPr lang="fa-IR"/>
          </a:p>
        </p:txBody>
      </p:sp>
    </p:spTree>
    <p:extLst>
      <p:ext uri="{BB962C8B-B14F-4D97-AF65-F5344CB8AC3E}">
        <p14:creationId xmlns:p14="http://schemas.microsoft.com/office/powerpoint/2010/main" val="24073256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a-IR"/>
          </a:p>
        </p:txBody>
      </p:sp>
      <p:sp>
        <p:nvSpPr>
          <p:cNvPr id="3" name="Date Placeholder 2"/>
          <p:cNvSpPr>
            <a:spLocks noGrp="1"/>
          </p:cNvSpPr>
          <p:nvPr>
            <p:ph type="dt" sz="half" idx="10"/>
          </p:nvPr>
        </p:nvSpPr>
        <p:spPr/>
        <p:txBody>
          <a:bodyPr/>
          <a:lstStyle/>
          <a:p>
            <a:fld id="{9A37F03C-6C59-4388-9B53-4E6C93AEE903}" type="datetimeFigureOut">
              <a:rPr lang="fa-IR" smtClean="0"/>
              <a:t>11/05/1446</a:t>
            </a:fld>
            <a:endParaRPr lang="fa-IR"/>
          </a:p>
        </p:txBody>
      </p:sp>
      <p:sp>
        <p:nvSpPr>
          <p:cNvPr id="4" name="Footer Placeholder 3"/>
          <p:cNvSpPr>
            <a:spLocks noGrp="1"/>
          </p:cNvSpPr>
          <p:nvPr>
            <p:ph type="ftr" sz="quarter" idx="11"/>
          </p:nvPr>
        </p:nvSpPr>
        <p:spPr/>
        <p:txBody>
          <a:bodyPr/>
          <a:lstStyle/>
          <a:p>
            <a:endParaRPr lang="fa-IR"/>
          </a:p>
        </p:txBody>
      </p:sp>
      <p:sp>
        <p:nvSpPr>
          <p:cNvPr id="5" name="Slide Number Placeholder 4"/>
          <p:cNvSpPr>
            <a:spLocks noGrp="1"/>
          </p:cNvSpPr>
          <p:nvPr>
            <p:ph type="sldNum" sz="quarter" idx="12"/>
          </p:nvPr>
        </p:nvSpPr>
        <p:spPr/>
        <p:txBody>
          <a:bodyPr/>
          <a:lstStyle/>
          <a:p>
            <a:fld id="{379BA767-754B-4871-8A21-882FC221313F}" type="slidenum">
              <a:rPr lang="fa-IR" smtClean="0"/>
              <a:t>‹#›</a:t>
            </a:fld>
            <a:endParaRPr lang="fa-IR"/>
          </a:p>
        </p:txBody>
      </p:sp>
    </p:spTree>
    <p:extLst>
      <p:ext uri="{BB962C8B-B14F-4D97-AF65-F5344CB8AC3E}">
        <p14:creationId xmlns:p14="http://schemas.microsoft.com/office/powerpoint/2010/main" val="17047544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37F03C-6C59-4388-9B53-4E6C93AEE903}" type="datetimeFigureOut">
              <a:rPr lang="fa-IR" smtClean="0"/>
              <a:t>11/05/1446</a:t>
            </a:fld>
            <a:endParaRPr lang="fa-IR"/>
          </a:p>
        </p:txBody>
      </p:sp>
      <p:sp>
        <p:nvSpPr>
          <p:cNvPr id="3" name="Footer Placeholder 2"/>
          <p:cNvSpPr>
            <a:spLocks noGrp="1"/>
          </p:cNvSpPr>
          <p:nvPr>
            <p:ph type="ftr" sz="quarter" idx="11"/>
          </p:nvPr>
        </p:nvSpPr>
        <p:spPr/>
        <p:txBody>
          <a:bodyPr/>
          <a:lstStyle/>
          <a:p>
            <a:endParaRPr lang="fa-IR"/>
          </a:p>
        </p:txBody>
      </p:sp>
      <p:sp>
        <p:nvSpPr>
          <p:cNvPr id="4" name="Slide Number Placeholder 3"/>
          <p:cNvSpPr>
            <a:spLocks noGrp="1"/>
          </p:cNvSpPr>
          <p:nvPr>
            <p:ph type="sldNum" sz="quarter" idx="12"/>
          </p:nvPr>
        </p:nvSpPr>
        <p:spPr/>
        <p:txBody>
          <a:bodyPr/>
          <a:lstStyle/>
          <a:p>
            <a:fld id="{379BA767-754B-4871-8A21-882FC221313F}" type="slidenum">
              <a:rPr lang="fa-IR" smtClean="0"/>
              <a:t>‹#›</a:t>
            </a:fld>
            <a:endParaRPr lang="fa-IR"/>
          </a:p>
        </p:txBody>
      </p:sp>
    </p:spTree>
    <p:extLst>
      <p:ext uri="{BB962C8B-B14F-4D97-AF65-F5344CB8AC3E}">
        <p14:creationId xmlns:p14="http://schemas.microsoft.com/office/powerpoint/2010/main" val="18604131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fa-I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a-I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A37F03C-6C59-4388-9B53-4E6C93AEE903}" type="datetimeFigureOut">
              <a:rPr lang="fa-IR" smtClean="0"/>
              <a:t>11/05/1446</a:t>
            </a:fld>
            <a:endParaRPr lang="fa-IR"/>
          </a:p>
        </p:txBody>
      </p:sp>
      <p:sp>
        <p:nvSpPr>
          <p:cNvPr id="6" name="Footer Placeholder 5"/>
          <p:cNvSpPr>
            <a:spLocks noGrp="1"/>
          </p:cNvSpPr>
          <p:nvPr>
            <p:ph type="ftr" sz="quarter" idx="11"/>
          </p:nvPr>
        </p:nvSpPr>
        <p:spPr/>
        <p:txBody>
          <a:bodyPr/>
          <a:lstStyle/>
          <a:p>
            <a:endParaRPr lang="fa-IR"/>
          </a:p>
        </p:txBody>
      </p:sp>
      <p:sp>
        <p:nvSpPr>
          <p:cNvPr id="7" name="Slide Number Placeholder 6"/>
          <p:cNvSpPr>
            <a:spLocks noGrp="1"/>
          </p:cNvSpPr>
          <p:nvPr>
            <p:ph type="sldNum" sz="quarter" idx="12"/>
          </p:nvPr>
        </p:nvSpPr>
        <p:spPr/>
        <p:txBody>
          <a:bodyPr/>
          <a:lstStyle/>
          <a:p>
            <a:fld id="{379BA767-754B-4871-8A21-882FC221313F}" type="slidenum">
              <a:rPr lang="fa-IR" smtClean="0"/>
              <a:t>‹#›</a:t>
            </a:fld>
            <a:endParaRPr lang="fa-IR"/>
          </a:p>
        </p:txBody>
      </p:sp>
    </p:spTree>
    <p:extLst>
      <p:ext uri="{BB962C8B-B14F-4D97-AF65-F5344CB8AC3E}">
        <p14:creationId xmlns:p14="http://schemas.microsoft.com/office/powerpoint/2010/main" val="23696661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fa-I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a-I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A37F03C-6C59-4388-9B53-4E6C93AEE903}" type="datetimeFigureOut">
              <a:rPr lang="fa-IR" smtClean="0"/>
              <a:t>11/05/1446</a:t>
            </a:fld>
            <a:endParaRPr lang="fa-IR"/>
          </a:p>
        </p:txBody>
      </p:sp>
      <p:sp>
        <p:nvSpPr>
          <p:cNvPr id="6" name="Footer Placeholder 5"/>
          <p:cNvSpPr>
            <a:spLocks noGrp="1"/>
          </p:cNvSpPr>
          <p:nvPr>
            <p:ph type="ftr" sz="quarter" idx="11"/>
          </p:nvPr>
        </p:nvSpPr>
        <p:spPr/>
        <p:txBody>
          <a:bodyPr/>
          <a:lstStyle/>
          <a:p>
            <a:endParaRPr lang="fa-IR"/>
          </a:p>
        </p:txBody>
      </p:sp>
      <p:sp>
        <p:nvSpPr>
          <p:cNvPr id="7" name="Slide Number Placeholder 6"/>
          <p:cNvSpPr>
            <a:spLocks noGrp="1"/>
          </p:cNvSpPr>
          <p:nvPr>
            <p:ph type="sldNum" sz="quarter" idx="12"/>
          </p:nvPr>
        </p:nvSpPr>
        <p:spPr/>
        <p:txBody>
          <a:bodyPr/>
          <a:lstStyle/>
          <a:p>
            <a:fld id="{379BA767-754B-4871-8A21-882FC221313F}" type="slidenum">
              <a:rPr lang="fa-IR" smtClean="0"/>
              <a:t>‹#›</a:t>
            </a:fld>
            <a:endParaRPr lang="fa-IR"/>
          </a:p>
        </p:txBody>
      </p:sp>
    </p:spTree>
    <p:extLst>
      <p:ext uri="{BB962C8B-B14F-4D97-AF65-F5344CB8AC3E}">
        <p14:creationId xmlns:p14="http://schemas.microsoft.com/office/powerpoint/2010/main" val="36031053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fa-I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a-I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37F03C-6C59-4388-9B53-4E6C93AEE903}" type="datetimeFigureOut">
              <a:rPr lang="fa-IR" smtClean="0"/>
              <a:t>11/05/1446</a:t>
            </a:fld>
            <a:endParaRPr lang="fa-I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a-I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9BA767-754B-4871-8A21-882FC221313F}" type="slidenum">
              <a:rPr lang="fa-IR" smtClean="0"/>
              <a:t>‹#›</a:t>
            </a:fld>
            <a:endParaRPr lang="fa-IR"/>
          </a:p>
        </p:txBody>
      </p:sp>
    </p:spTree>
    <p:extLst>
      <p:ext uri="{BB962C8B-B14F-4D97-AF65-F5344CB8AC3E}">
        <p14:creationId xmlns:p14="http://schemas.microsoft.com/office/powerpoint/2010/main" val="3748142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a-I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7565968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613463"/>
            <a:ext cx="12192000" cy="5216813"/>
          </a:xfrm>
          <a:prstGeom prst="rect">
            <a:avLst/>
          </a:prstGeom>
        </p:spPr>
        <p:txBody>
          <a:bodyPr wrap="square">
            <a:spAutoFit/>
          </a:bodyPr>
          <a:lstStyle/>
          <a:p>
            <a:pPr lvl="0" algn="just">
              <a:lnSpc>
                <a:spcPct val="200000"/>
              </a:lnSpc>
              <a:buFont typeface="+mj-lt"/>
              <a:buAutoNum type="arabicPeriod"/>
            </a:pPr>
            <a:r>
              <a:rPr lang="en-US" dirty="0">
                <a:latin typeface="Times New Roman" panose="02020603050405020304" pitchFamily="18" charset="0"/>
              </a:rPr>
              <a:t>Examining how viruses adapt to various hosts sheds light on their evolutionary processes. For example, coronaviruses have been found to naturally circulate in bats, evolving over time to infect other species, likely through intermediate hosts like pangolins, before jumping to humans. In SARS-CoV-2’s case, studies suggest the virus underwent several genetic recombination events in bats and potentially pangolins, though the exact pathways to human infection remain uncertain</a:t>
            </a:r>
            <a:r>
              <a:rPr lang="en-US" dirty="0" smtClean="0">
                <a:latin typeface="Times New Roman" panose="02020603050405020304" pitchFamily="18" charset="0"/>
              </a:rPr>
              <a:t>​ </a:t>
            </a:r>
            <a:r>
              <a:rPr lang="en-US" sz="1600" b="1" dirty="0">
                <a:solidFill>
                  <a:srgbClr val="4472C4">
                    <a:lumMod val="50000"/>
                  </a:srgbClr>
                </a:solidFill>
                <a:latin typeface="Times New Roman" panose="02020603050405020304" pitchFamily="18" charset="0"/>
              </a:rPr>
              <a:t>(Lau et al., 2024).</a:t>
            </a:r>
          </a:p>
          <a:p>
            <a:pPr algn="just">
              <a:lnSpc>
                <a:spcPct val="150000"/>
              </a:lnSpc>
            </a:pPr>
            <a:r>
              <a:rPr lang="en-US" dirty="0" smtClean="0">
                <a:latin typeface="Times New Roman" panose="02020603050405020304" pitchFamily="18" charset="0"/>
              </a:rPr>
              <a:t>Similarly</a:t>
            </a:r>
            <a:r>
              <a:rPr lang="en-US" dirty="0">
                <a:latin typeface="Times New Roman" panose="02020603050405020304" pitchFamily="18" charset="0"/>
              </a:rPr>
              <a:t>, influenza viruses frequently transfer between wild birds and domesticated animals, with migratory birds acting as reservoirs. These interactions cause evolutionary changes that enhance the virus's ability to infect different species, leading to new strains that may sometimes cross over to humans, as seen in avian flu </a:t>
            </a:r>
            <a:r>
              <a:rPr lang="en-US" dirty="0" smtClean="0">
                <a:latin typeface="Times New Roman" panose="02020603050405020304" pitchFamily="18" charset="0"/>
              </a:rPr>
              <a:t>outbreaks </a:t>
            </a:r>
            <a:r>
              <a:rPr lang="en-US" sz="1600" b="1" dirty="0">
                <a:solidFill>
                  <a:srgbClr val="4472C4">
                    <a:lumMod val="50000"/>
                  </a:srgbClr>
                </a:solidFill>
                <a:latin typeface="Times New Roman" panose="02020603050405020304" pitchFamily="18" charset="0"/>
              </a:rPr>
              <a:t>(Prosser et al., 2023). </a:t>
            </a:r>
            <a:endParaRPr lang="en-US" sz="1600" b="1" dirty="0" smtClean="0">
              <a:solidFill>
                <a:srgbClr val="4472C4">
                  <a:lumMod val="50000"/>
                </a:srgbClr>
              </a:solidFill>
              <a:latin typeface="Times New Roman" panose="02020603050405020304" pitchFamily="18" charset="0"/>
            </a:endParaRPr>
          </a:p>
          <a:p>
            <a:pPr lvl="0" algn="just">
              <a:lnSpc>
                <a:spcPct val="200000"/>
              </a:lnSpc>
              <a:buFont typeface="+mj-lt"/>
              <a:buAutoNum type="arabicPeriod"/>
            </a:pPr>
            <a:r>
              <a:rPr lang="en-US" dirty="0" smtClean="0">
                <a:latin typeface="Times New Roman" panose="02020603050405020304" pitchFamily="18" charset="0"/>
              </a:rPr>
              <a:t>Another </a:t>
            </a:r>
            <a:r>
              <a:rPr lang="en-US" dirty="0">
                <a:latin typeface="Times New Roman" panose="02020603050405020304" pitchFamily="18" charset="0"/>
              </a:rPr>
              <a:t>case is the </a:t>
            </a:r>
            <a:r>
              <a:rPr lang="en-US" dirty="0" err="1">
                <a:latin typeface="Times New Roman" panose="02020603050405020304" pitchFamily="18" charset="0"/>
              </a:rPr>
              <a:t>Nipah</a:t>
            </a:r>
            <a:r>
              <a:rPr lang="en-US" dirty="0">
                <a:latin typeface="Times New Roman" panose="02020603050405020304" pitchFamily="18" charset="0"/>
              </a:rPr>
              <a:t> virus, which primarily circulates in fruit bats but occasionally spills over to humans through intermediary hosts, such as livestock. This virus exemplifies how adaptation in a natural reservoir, like bats, can lead to human infection, especially when ecological or agricultural practices bring humans closer to these </a:t>
            </a:r>
            <a:r>
              <a:rPr lang="en-US" dirty="0" smtClean="0">
                <a:latin typeface="Times New Roman" panose="02020603050405020304" pitchFamily="18" charset="0"/>
              </a:rPr>
              <a:t>animals </a:t>
            </a:r>
            <a:r>
              <a:rPr lang="en-US" sz="1600" b="1" dirty="0">
                <a:solidFill>
                  <a:srgbClr val="4472C4">
                    <a:lumMod val="50000"/>
                  </a:srgbClr>
                </a:solidFill>
                <a:latin typeface="Times New Roman" panose="02020603050405020304" pitchFamily="18" charset="0"/>
              </a:rPr>
              <a:t>(Smith et al., 2024).</a:t>
            </a:r>
          </a:p>
        </p:txBody>
      </p:sp>
      <p:sp>
        <p:nvSpPr>
          <p:cNvPr id="3" name="Rectangle 2"/>
          <p:cNvSpPr/>
          <p:nvPr/>
        </p:nvSpPr>
        <p:spPr>
          <a:xfrm>
            <a:off x="0" y="0"/>
            <a:ext cx="2130711" cy="523220"/>
          </a:xfrm>
          <a:prstGeom prst="rect">
            <a:avLst/>
          </a:prstGeom>
        </p:spPr>
        <p:txBody>
          <a:bodyPr wrap="none">
            <a:spAutoFit/>
          </a:bodyPr>
          <a:lstStyle/>
          <a:p>
            <a:r>
              <a:rPr lang="en-US" sz="2800" b="1" dirty="0">
                <a:solidFill>
                  <a:schemeClr val="accent6">
                    <a:lumMod val="75000"/>
                  </a:schemeClr>
                </a:solidFill>
                <a:latin typeface="Times New Roman" panose="02020603050405020304" pitchFamily="18" charset="0"/>
              </a:rPr>
              <a:t>Case Studies</a:t>
            </a:r>
            <a:endParaRPr lang="fa-IR" sz="2800" b="1" dirty="0">
              <a:solidFill>
                <a:schemeClr val="accent6">
                  <a:lumMod val="75000"/>
                </a:schemeClr>
              </a:solidFill>
              <a:latin typeface="Times New Roman" panose="02020603050405020304" pitchFamily="18" charset="0"/>
            </a:endParaRPr>
          </a:p>
        </p:txBody>
      </p:sp>
    </p:spTree>
    <p:extLst>
      <p:ext uri="{BB962C8B-B14F-4D97-AF65-F5344CB8AC3E}">
        <p14:creationId xmlns:p14="http://schemas.microsoft.com/office/powerpoint/2010/main" val="5399012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2130711" cy="523220"/>
          </a:xfrm>
          <a:prstGeom prst="rect">
            <a:avLst/>
          </a:prstGeom>
        </p:spPr>
        <p:txBody>
          <a:bodyPr wrap="none">
            <a:spAutoFit/>
          </a:bodyPr>
          <a:lstStyle/>
          <a:p>
            <a:pPr lvl="0"/>
            <a:r>
              <a:rPr lang="en-US" sz="2800" b="1" dirty="0">
                <a:solidFill>
                  <a:srgbClr val="70AD47">
                    <a:lumMod val="75000"/>
                  </a:srgbClr>
                </a:solidFill>
                <a:latin typeface="Times New Roman" panose="02020603050405020304" pitchFamily="18" charset="0"/>
              </a:rPr>
              <a:t>Case Studies</a:t>
            </a:r>
            <a:endParaRPr lang="fa-IR" sz="2800" b="1" dirty="0">
              <a:solidFill>
                <a:srgbClr val="70AD47">
                  <a:lumMod val="75000"/>
                </a:srgbClr>
              </a:solidFill>
              <a:latin typeface="Times New Roman" panose="02020603050405020304" pitchFamily="18" charset="0"/>
            </a:endParaRPr>
          </a:p>
        </p:txBody>
      </p:sp>
      <p:sp>
        <p:nvSpPr>
          <p:cNvPr id="3" name="Rectangle 2"/>
          <p:cNvSpPr/>
          <p:nvPr/>
        </p:nvSpPr>
        <p:spPr>
          <a:xfrm>
            <a:off x="0" y="889844"/>
            <a:ext cx="12192000" cy="5078313"/>
          </a:xfrm>
          <a:prstGeom prst="rect">
            <a:avLst/>
          </a:prstGeom>
        </p:spPr>
        <p:txBody>
          <a:bodyPr wrap="square">
            <a:spAutoFit/>
          </a:bodyPr>
          <a:lstStyle/>
          <a:p>
            <a:pPr algn="just">
              <a:lnSpc>
                <a:spcPct val="200000"/>
              </a:lnSpc>
            </a:pPr>
            <a:r>
              <a:rPr lang="en-US" dirty="0">
                <a:latin typeface="Times New Roman" panose="02020603050405020304" pitchFamily="18" charset="0"/>
              </a:rPr>
              <a:t>recent research on how animal hosts contribute to viral evolution across different species:</a:t>
            </a:r>
          </a:p>
          <a:p>
            <a:pPr algn="just">
              <a:lnSpc>
                <a:spcPct val="200000"/>
              </a:lnSpc>
              <a:buFont typeface="+mj-lt"/>
              <a:buAutoNum type="arabicPeriod"/>
            </a:pPr>
            <a:r>
              <a:rPr lang="en-US" b="1" dirty="0">
                <a:solidFill>
                  <a:srgbClr val="FF0000"/>
                </a:solidFill>
                <a:latin typeface="Times New Roman" panose="02020603050405020304" pitchFamily="18" charset="0"/>
              </a:rPr>
              <a:t>Coronavirus and Bats: </a:t>
            </a:r>
            <a:r>
              <a:rPr lang="en-US" dirty="0">
                <a:latin typeface="Times New Roman" panose="02020603050405020304" pitchFamily="18" charset="0"/>
              </a:rPr>
              <a:t>Coronaviruses in bats are known to undergo rapid genetic changes, allowing adaptation within bat populations and eventual transmission to intermediate hosts, like pangolins, before potentially reaching humans. This adaptability is due to unique immune tolerances in bats </a:t>
            </a:r>
            <a:r>
              <a:rPr lang="en-US" sz="1600" b="1" dirty="0">
                <a:solidFill>
                  <a:schemeClr val="accent5">
                    <a:lumMod val="50000"/>
                  </a:schemeClr>
                </a:solidFill>
                <a:latin typeface="Times New Roman" panose="02020603050405020304" pitchFamily="18" charset="0"/>
              </a:rPr>
              <a:t>(Lau et al., 2024).</a:t>
            </a:r>
          </a:p>
          <a:p>
            <a:pPr algn="just">
              <a:lnSpc>
                <a:spcPct val="200000"/>
              </a:lnSpc>
              <a:buFont typeface="+mj-lt"/>
              <a:buAutoNum type="arabicPeriod"/>
            </a:pPr>
            <a:r>
              <a:rPr lang="en-US" b="1" dirty="0">
                <a:solidFill>
                  <a:srgbClr val="FF0000"/>
                </a:solidFill>
                <a:latin typeface="Times New Roman" panose="02020603050405020304" pitchFamily="18" charset="0"/>
              </a:rPr>
              <a:t>Influenza in Migratory Birds: </a:t>
            </a:r>
            <a:r>
              <a:rPr lang="en-US" dirty="0">
                <a:latin typeface="Times New Roman" panose="02020603050405020304" pitchFamily="18" charset="0"/>
              </a:rPr>
              <a:t>Migratory birds act as reservoirs for influenza, often transmitting the virus to domestic animals. Environmental factors, like climate change, also influence this virus-host dynamic, impacting both spread and evolutionary paths </a:t>
            </a:r>
            <a:r>
              <a:rPr lang="en-US" sz="1600" b="1" dirty="0">
                <a:solidFill>
                  <a:schemeClr val="accent5">
                    <a:lumMod val="50000"/>
                  </a:schemeClr>
                </a:solidFill>
                <a:latin typeface="Times New Roman" panose="02020603050405020304" pitchFamily="18" charset="0"/>
              </a:rPr>
              <a:t>(Prosser et al., 2023).</a:t>
            </a:r>
          </a:p>
          <a:p>
            <a:pPr algn="just">
              <a:lnSpc>
                <a:spcPct val="200000"/>
              </a:lnSpc>
              <a:buFont typeface="+mj-lt"/>
              <a:buAutoNum type="arabicPeriod"/>
            </a:pPr>
            <a:r>
              <a:rPr lang="en-US" b="1" dirty="0" err="1">
                <a:solidFill>
                  <a:srgbClr val="FF0000"/>
                </a:solidFill>
                <a:latin typeface="Times New Roman" panose="02020603050405020304" pitchFamily="18" charset="0"/>
              </a:rPr>
              <a:t>Nipah</a:t>
            </a:r>
            <a:r>
              <a:rPr lang="en-US" b="1" dirty="0">
                <a:solidFill>
                  <a:srgbClr val="FF0000"/>
                </a:solidFill>
                <a:latin typeface="Times New Roman" panose="02020603050405020304" pitchFamily="18" charset="0"/>
              </a:rPr>
              <a:t> Virus in Fruit Bats: </a:t>
            </a:r>
            <a:r>
              <a:rPr lang="en-US" dirty="0">
                <a:latin typeface="Times New Roman" panose="02020603050405020304" pitchFamily="18" charset="0"/>
              </a:rPr>
              <a:t>Fruit bats serve as hosts for the </a:t>
            </a:r>
            <a:r>
              <a:rPr lang="en-US" dirty="0" err="1">
                <a:latin typeface="Times New Roman" panose="02020603050405020304" pitchFamily="18" charset="0"/>
              </a:rPr>
              <a:t>Nipah</a:t>
            </a:r>
            <a:r>
              <a:rPr lang="en-US" dirty="0">
                <a:latin typeface="Times New Roman" panose="02020603050405020304" pitchFamily="18" charset="0"/>
              </a:rPr>
              <a:t> virus, where the virus has adapted to survive within bat populations. When these bats interact with humans or livestock, the virus may spill over, causing outbreaks </a:t>
            </a:r>
            <a:r>
              <a:rPr lang="en-US" sz="1600" b="1" dirty="0">
                <a:solidFill>
                  <a:schemeClr val="accent5">
                    <a:lumMod val="50000"/>
                  </a:schemeClr>
                </a:solidFill>
                <a:latin typeface="Times New Roman" panose="02020603050405020304" pitchFamily="18" charset="0"/>
              </a:rPr>
              <a:t>(Smith et al., 2024).</a:t>
            </a:r>
          </a:p>
        </p:txBody>
      </p:sp>
    </p:spTree>
    <p:extLst>
      <p:ext uri="{BB962C8B-B14F-4D97-AF65-F5344CB8AC3E}">
        <p14:creationId xmlns:p14="http://schemas.microsoft.com/office/powerpoint/2010/main" val="35585155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5861861" cy="523220"/>
          </a:xfrm>
          <a:prstGeom prst="rect">
            <a:avLst/>
          </a:prstGeom>
        </p:spPr>
        <p:txBody>
          <a:bodyPr wrap="none">
            <a:spAutoFit/>
          </a:bodyPr>
          <a:lstStyle/>
          <a:p>
            <a:r>
              <a:rPr lang="en-US" sz="2800" b="1" dirty="0">
                <a:solidFill>
                  <a:schemeClr val="accent6">
                    <a:lumMod val="75000"/>
                  </a:schemeClr>
                </a:solidFill>
                <a:latin typeface="Times New Roman" panose="02020603050405020304" pitchFamily="18" charset="0"/>
              </a:rPr>
              <a:t>Research Methods in Viral Evolution</a:t>
            </a:r>
            <a:endParaRPr lang="fa-IR" sz="2800" b="1" dirty="0">
              <a:solidFill>
                <a:schemeClr val="accent6">
                  <a:lumMod val="75000"/>
                </a:schemeClr>
              </a:solidFill>
              <a:latin typeface="Times New Roman" panose="02020603050405020304" pitchFamily="18" charset="0"/>
            </a:endParaRPr>
          </a:p>
        </p:txBody>
      </p:sp>
      <p:sp>
        <p:nvSpPr>
          <p:cNvPr id="3" name="Rectangle 2"/>
          <p:cNvSpPr/>
          <p:nvPr/>
        </p:nvSpPr>
        <p:spPr>
          <a:xfrm>
            <a:off x="0" y="657817"/>
            <a:ext cx="12192000" cy="5863144"/>
          </a:xfrm>
          <a:prstGeom prst="rect">
            <a:avLst/>
          </a:prstGeom>
        </p:spPr>
        <p:txBody>
          <a:bodyPr wrap="square">
            <a:spAutoFit/>
          </a:bodyPr>
          <a:lstStyle/>
          <a:p>
            <a:pPr algn="just">
              <a:lnSpc>
                <a:spcPct val="150000"/>
              </a:lnSpc>
            </a:pPr>
            <a:r>
              <a:rPr lang="en-US" dirty="0">
                <a:solidFill>
                  <a:srgbClr val="00B0F0"/>
                </a:solidFill>
                <a:latin typeface="Times New Roman" panose="02020603050405020304" pitchFamily="18" charset="0"/>
              </a:rPr>
              <a:t>To provide a more detailed overview on research methods in viral evolution, recent studies emphasize several advanced techniques</a:t>
            </a:r>
            <a:r>
              <a:rPr lang="en-US" b="1" dirty="0">
                <a:solidFill>
                  <a:srgbClr val="00B0F0"/>
                </a:solidFill>
                <a:latin typeface="Times New Roman" panose="02020603050405020304" pitchFamily="18" charset="0"/>
              </a:rPr>
              <a:t>:</a:t>
            </a:r>
          </a:p>
          <a:p>
            <a:pPr algn="just">
              <a:lnSpc>
                <a:spcPct val="150000"/>
              </a:lnSpc>
            </a:pPr>
            <a:r>
              <a:rPr lang="en-US" b="1" dirty="0" smtClean="0">
                <a:solidFill>
                  <a:srgbClr val="FF0000"/>
                </a:solidFill>
                <a:latin typeface="Times New Roman" panose="02020603050405020304" pitchFamily="18" charset="0"/>
              </a:rPr>
              <a:t>Genetic </a:t>
            </a:r>
            <a:r>
              <a:rPr lang="en-US" b="1" dirty="0">
                <a:solidFill>
                  <a:srgbClr val="FF0000"/>
                </a:solidFill>
                <a:latin typeface="Times New Roman" panose="02020603050405020304" pitchFamily="18" charset="0"/>
              </a:rPr>
              <a:t>Sequencing and Phylogenetic Analysis: </a:t>
            </a:r>
            <a:r>
              <a:rPr lang="en-US" dirty="0">
                <a:latin typeface="Times New Roman" panose="02020603050405020304" pitchFamily="18" charset="0"/>
              </a:rPr>
              <a:t>Through sequencing, researchers map viral genomes to trace evolutionary paths, constructing phylogenetic trees that clarify lineage relationships and mutation patterns, which can reveal critical host-adaptive mutations. This approach has been pivotal in tracking viral evolution across species </a:t>
            </a:r>
            <a:r>
              <a:rPr lang="en-US" sz="1600" b="1" dirty="0">
                <a:solidFill>
                  <a:schemeClr val="accent5">
                    <a:lumMod val="50000"/>
                  </a:schemeClr>
                </a:solidFill>
                <a:latin typeface="Times New Roman" panose="02020603050405020304" pitchFamily="18" charset="0"/>
              </a:rPr>
              <a:t>(Huang et al., 2024</a:t>
            </a:r>
            <a:r>
              <a:rPr lang="en-US" sz="1600" b="1" dirty="0" smtClean="0">
                <a:solidFill>
                  <a:schemeClr val="accent5">
                    <a:lumMod val="50000"/>
                  </a:schemeClr>
                </a:solidFill>
                <a:latin typeface="Times New Roman" panose="02020603050405020304" pitchFamily="18" charset="0"/>
              </a:rPr>
              <a:t>).</a:t>
            </a:r>
          </a:p>
          <a:p>
            <a:pPr algn="just">
              <a:lnSpc>
                <a:spcPct val="150000"/>
              </a:lnSpc>
            </a:pPr>
            <a:r>
              <a:rPr lang="en-US" b="1" dirty="0" smtClean="0">
                <a:solidFill>
                  <a:srgbClr val="FF0000"/>
                </a:solidFill>
                <a:latin typeface="Times New Roman" panose="02020603050405020304" pitchFamily="18" charset="0"/>
              </a:rPr>
              <a:t>Molecular </a:t>
            </a:r>
            <a:r>
              <a:rPr lang="en-US" b="1" dirty="0">
                <a:solidFill>
                  <a:srgbClr val="FF0000"/>
                </a:solidFill>
                <a:latin typeface="Times New Roman" panose="02020603050405020304" pitchFamily="18" charset="0"/>
              </a:rPr>
              <a:t>Dynamics Simulations: </a:t>
            </a:r>
            <a:r>
              <a:rPr lang="en-US" dirty="0">
                <a:latin typeface="Times New Roman" panose="02020603050405020304" pitchFamily="18" charset="0"/>
              </a:rPr>
              <a:t>This method examines viral protein interactions with host cell receptors. By simulating these molecular interactions, scientists observe structural adaptations that enable viruses to better bind and infect host cells. For instance, studies on coronaviruses have highlighted spike protein adaptations through simulations, advancing our understanding of host specificity </a:t>
            </a:r>
            <a:r>
              <a:rPr lang="en-US" sz="1600" b="1" dirty="0">
                <a:solidFill>
                  <a:schemeClr val="accent5">
                    <a:lumMod val="50000"/>
                  </a:schemeClr>
                </a:solidFill>
                <a:latin typeface="Times New Roman" panose="02020603050405020304" pitchFamily="18" charset="0"/>
              </a:rPr>
              <a:t>(Nguyen &amp; Tan, 2024</a:t>
            </a:r>
            <a:r>
              <a:rPr lang="en-US" sz="1600" b="1" dirty="0" smtClean="0">
                <a:solidFill>
                  <a:schemeClr val="accent5">
                    <a:lumMod val="50000"/>
                  </a:schemeClr>
                </a:solidFill>
                <a:latin typeface="Times New Roman" panose="02020603050405020304" pitchFamily="18" charset="0"/>
              </a:rPr>
              <a:t>).</a:t>
            </a:r>
          </a:p>
          <a:p>
            <a:pPr algn="just">
              <a:lnSpc>
                <a:spcPct val="150000"/>
              </a:lnSpc>
            </a:pPr>
            <a:r>
              <a:rPr lang="en-US" b="1" dirty="0" smtClean="0">
                <a:solidFill>
                  <a:srgbClr val="FF0000"/>
                </a:solidFill>
                <a:latin typeface="Times New Roman" panose="02020603050405020304" pitchFamily="18" charset="0"/>
              </a:rPr>
              <a:t>Computational </a:t>
            </a:r>
            <a:r>
              <a:rPr lang="en-US" b="1" dirty="0">
                <a:solidFill>
                  <a:srgbClr val="FF0000"/>
                </a:solidFill>
                <a:latin typeface="Times New Roman" panose="02020603050405020304" pitchFamily="18" charset="0"/>
              </a:rPr>
              <a:t>Tools in Evolutionary Modeling: </a:t>
            </a:r>
            <a:r>
              <a:rPr lang="en-US" dirty="0">
                <a:latin typeface="Times New Roman" panose="02020603050405020304" pitchFamily="18" charset="0"/>
              </a:rPr>
              <a:t>Programs like MEGA (Molecular Evolutionary Genetics Analysis) and BEAST (Bayesian Evolutionary Analysis Sampling Trees) are employed to simulate viral evolutionary scenarios over time. MEGA is particularly useful in calculating mutation rates, while BEAST’s Bayesian framework models evolutionary timelines and patterns, offering predictions about how viruses might evolve under various environmental pressures and host interactions </a:t>
            </a:r>
            <a:r>
              <a:rPr lang="en-US" sz="1600" b="1" dirty="0" smtClean="0">
                <a:solidFill>
                  <a:schemeClr val="accent5">
                    <a:lumMod val="50000"/>
                  </a:schemeClr>
                </a:solidFill>
                <a:latin typeface="Times New Roman" panose="02020603050405020304" pitchFamily="18" charset="0"/>
              </a:rPr>
              <a:t>(Zhang et al., 2024).</a:t>
            </a:r>
            <a:endParaRPr lang="fa-IR" sz="1600" b="1" dirty="0">
              <a:solidFill>
                <a:schemeClr val="accent5">
                  <a:lumMod val="50000"/>
                </a:schemeClr>
              </a:solidFill>
              <a:latin typeface="Times New Roman" panose="02020603050405020304" pitchFamily="18" charset="0"/>
            </a:endParaRPr>
          </a:p>
        </p:txBody>
      </p:sp>
    </p:spTree>
    <p:extLst>
      <p:ext uri="{BB962C8B-B14F-4D97-AF65-F5344CB8AC3E}">
        <p14:creationId xmlns:p14="http://schemas.microsoft.com/office/powerpoint/2010/main" val="25496400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523220"/>
            <a:ext cx="12192000" cy="5493812"/>
          </a:xfrm>
          <a:prstGeom prst="rect">
            <a:avLst/>
          </a:prstGeom>
        </p:spPr>
        <p:txBody>
          <a:bodyPr wrap="square">
            <a:spAutoFit/>
          </a:bodyPr>
          <a:lstStyle/>
          <a:p>
            <a:pPr algn="just">
              <a:lnSpc>
                <a:spcPct val="150000"/>
              </a:lnSpc>
            </a:pPr>
            <a:r>
              <a:rPr lang="en-US" dirty="0">
                <a:latin typeface="Times New Roman" panose="02020603050405020304" pitchFamily="18" charset="0"/>
              </a:rPr>
              <a:t>The phenomenon of cross-species transmission refers to how viruses adapt and jump between different species, often leading to zoonotic diseases. For viruses like coronaviruses (CoVs), these adaptations often involve genetic changes that allow the virus to bind to new receptors in host organisms. This process can significantly alter the virus's ability to infect new hosts, which can lead to public health risks.</a:t>
            </a:r>
          </a:p>
          <a:p>
            <a:pPr algn="just">
              <a:lnSpc>
                <a:spcPct val="150000"/>
              </a:lnSpc>
            </a:pPr>
            <a:r>
              <a:rPr lang="en-US" dirty="0">
                <a:latin typeface="Times New Roman" panose="02020603050405020304" pitchFamily="18" charset="0"/>
              </a:rPr>
              <a:t>In the case of SARS-CoV-2, the virus that causes COVID-19, its spike protein binds specifically to the angiotensin-converting enzyme 2 (ACE2) receptor on human cells. This binding mechanism was crucial in the virus's ability to infect humans. Research shows that similar receptors are present in various animal species, which makes them susceptible to infection as well. For example, minks, cats, and even big cats in zoos were found to be infected with SARS-CoV-2, sometimes even transmitting it back to humans in cases of human-to-animal-to-human transmission​ </a:t>
            </a:r>
            <a:r>
              <a:rPr lang="en-US" sz="1600" b="1" dirty="0">
                <a:solidFill>
                  <a:schemeClr val="accent5">
                    <a:lumMod val="50000"/>
                  </a:schemeClr>
                </a:solidFill>
                <a:latin typeface="Times New Roman" panose="02020603050405020304" pitchFamily="18" charset="0"/>
              </a:rPr>
              <a:t>(</a:t>
            </a:r>
            <a:r>
              <a:rPr lang="en-US" sz="1600" b="1" dirty="0" smtClean="0">
                <a:solidFill>
                  <a:schemeClr val="accent5">
                    <a:lumMod val="50000"/>
                  </a:schemeClr>
                </a:solidFill>
                <a:latin typeface="Times New Roman" panose="02020603050405020304" pitchFamily="18" charset="0"/>
              </a:rPr>
              <a:t>Frontiers, </a:t>
            </a:r>
            <a:r>
              <a:rPr lang="en-US" sz="1600" b="1" dirty="0">
                <a:solidFill>
                  <a:schemeClr val="accent5">
                    <a:lumMod val="50000"/>
                  </a:schemeClr>
                </a:solidFill>
                <a:latin typeface="Times New Roman" panose="02020603050405020304" pitchFamily="18" charset="0"/>
              </a:rPr>
              <a:t>PLOS).</a:t>
            </a:r>
            <a:endParaRPr lang="en-US" sz="1600" b="1" dirty="0" smtClean="0">
              <a:solidFill>
                <a:schemeClr val="accent5">
                  <a:lumMod val="50000"/>
                </a:schemeClr>
              </a:solidFill>
              <a:latin typeface="Times New Roman" panose="02020603050405020304" pitchFamily="18" charset="0"/>
            </a:endParaRPr>
          </a:p>
          <a:p>
            <a:pPr algn="just">
              <a:lnSpc>
                <a:spcPct val="150000"/>
              </a:lnSpc>
            </a:pPr>
            <a:r>
              <a:rPr lang="en-US" dirty="0">
                <a:latin typeface="Times New Roman" panose="02020603050405020304" pitchFamily="18" charset="0"/>
              </a:rPr>
              <a:t>Zoonotic risks, such as those posed by diseases like SARS, MERS, and COVID-19, are a growing concern as humans and animals increasingly share environments. These viruses can jump from animals to humans, often through intermediate hosts, which can have devastating effects on public health. The SARS outbreak in 2002-2003 and the MERS outbreak in 2012 are examples of diseases where such cross-species transmission played a central role in spreading the virus to humans</a:t>
            </a:r>
            <a:r>
              <a:rPr lang="en-US" sz="1600" b="1" dirty="0">
                <a:solidFill>
                  <a:schemeClr val="accent5">
                    <a:lumMod val="50000"/>
                  </a:schemeClr>
                </a:solidFill>
                <a:latin typeface="Times New Roman" panose="02020603050405020304" pitchFamily="18" charset="0"/>
              </a:rPr>
              <a:t>​ (</a:t>
            </a:r>
            <a:r>
              <a:rPr lang="en-US" sz="1600" b="1" dirty="0" smtClean="0">
                <a:solidFill>
                  <a:schemeClr val="accent5">
                    <a:lumMod val="50000"/>
                  </a:schemeClr>
                </a:solidFill>
                <a:latin typeface="Times New Roman" panose="02020603050405020304" pitchFamily="18" charset="0"/>
              </a:rPr>
              <a:t>Frontiers).</a:t>
            </a:r>
            <a:endParaRPr lang="en-US" sz="1600" b="1" dirty="0">
              <a:solidFill>
                <a:schemeClr val="accent5">
                  <a:lumMod val="50000"/>
                </a:schemeClr>
              </a:solidFill>
              <a:latin typeface="Times New Roman" panose="02020603050405020304" pitchFamily="18" charset="0"/>
            </a:endParaRPr>
          </a:p>
        </p:txBody>
      </p:sp>
      <p:sp>
        <p:nvSpPr>
          <p:cNvPr id="4" name="Rectangle 3"/>
          <p:cNvSpPr/>
          <p:nvPr/>
        </p:nvSpPr>
        <p:spPr>
          <a:xfrm>
            <a:off x="0" y="0"/>
            <a:ext cx="7525265" cy="523220"/>
          </a:xfrm>
          <a:prstGeom prst="rect">
            <a:avLst/>
          </a:prstGeom>
        </p:spPr>
        <p:txBody>
          <a:bodyPr wrap="none">
            <a:spAutoFit/>
          </a:bodyPr>
          <a:lstStyle/>
          <a:p>
            <a:r>
              <a:rPr lang="en-US" sz="2800" b="1" dirty="0" smtClean="0">
                <a:solidFill>
                  <a:schemeClr val="accent6">
                    <a:lumMod val="75000"/>
                  </a:schemeClr>
                </a:solidFill>
                <a:latin typeface="Times New Roman" panose="02020603050405020304" pitchFamily="18" charset="0"/>
              </a:rPr>
              <a:t>Cross-species </a:t>
            </a:r>
            <a:r>
              <a:rPr lang="en-US" sz="2800" b="1" dirty="0">
                <a:solidFill>
                  <a:schemeClr val="accent6">
                    <a:lumMod val="75000"/>
                  </a:schemeClr>
                </a:solidFill>
                <a:latin typeface="Times New Roman" panose="02020603050405020304" pitchFamily="18" charset="0"/>
              </a:rPr>
              <a:t>Transmission and Its Implications</a:t>
            </a:r>
            <a:endParaRPr lang="fa-IR" sz="2800" b="1" dirty="0">
              <a:solidFill>
                <a:schemeClr val="accent6">
                  <a:lumMod val="75000"/>
                </a:schemeClr>
              </a:solidFill>
              <a:latin typeface="Times New Roman" panose="02020603050405020304" pitchFamily="18" charset="0"/>
            </a:endParaRPr>
          </a:p>
        </p:txBody>
      </p:sp>
    </p:spTree>
    <p:extLst>
      <p:ext uri="{BB962C8B-B14F-4D97-AF65-F5344CB8AC3E}">
        <p14:creationId xmlns:p14="http://schemas.microsoft.com/office/powerpoint/2010/main" val="15792749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636054"/>
            <a:ext cx="12192000" cy="1709571"/>
          </a:xfrm>
          <a:prstGeom prst="rect">
            <a:avLst/>
          </a:prstGeom>
        </p:spPr>
        <p:txBody>
          <a:bodyPr wrap="square">
            <a:spAutoFit/>
          </a:bodyPr>
          <a:lstStyle/>
          <a:p>
            <a:pPr algn="just">
              <a:lnSpc>
                <a:spcPct val="150000"/>
              </a:lnSpc>
            </a:pPr>
            <a:r>
              <a:rPr lang="en-US" dirty="0">
                <a:latin typeface="Times New Roman" panose="02020603050405020304" pitchFamily="18" charset="0"/>
              </a:rPr>
              <a:t>Understanding the genetic changes that allow viruses to adapt to new hosts, as well as identifying species that may serve as intermediate reservoirs, is crucial for preventing future pandemics. The continuous study of the interactions between viral proteins and host receptors, as well as the ecological conditions that facilitate these transmissions, remains key to predicting and mitigating zoonotic risks​ </a:t>
            </a:r>
            <a:r>
              <a:rPr lang="en-US" sz="1600" b="1" dirty="0">
                <a:solidFill>
                  <a:schemeClr val="accent5">
                    <a:lumMod val="50000"/>
                  </a:schemeClr>
                </a:solidFill>
                <a:latin typeface="Times New Roman" panose="02020603050405020304" pitchFamily="18" charset="0"/>
              </a:rPr>
              <a:t>(PLOS).</a:t>
            </a:r>
            <a:endParaRPr lang="fa-IR" sz="1600" b="1" dirty="0">
              <a:solidFill>
                <a:schemeClr val="accent5">
                  <a:lumMod val="50000"/>
                </a:schemeClr>
              </a:solidFill>
              <a:latin typeface="Times New Roman" panose="02020603050405020304" pitchFamily="18" charset="0"/>
            </a:endParaRPr>
          </a:p>
        </p:txBody>
      </p:sp>
      <p:sp>
        <p:nvSpPr>
          <p:cNvPr id="3" name="Rectangle 2"/>
          <p:cNvSpPr/>
          <p:nvPr/>
        </p:nvSpPr>
        <p:spPr>
          <a:xfrm>
            <a:off x="-1" y="0"/>
            <a:ext cx="7920507" cy="523220"/>
          </a:xfrm>
          <a:prstGeom prst="rect">
            <a:avLst/>
          </a:prstGeom>
        </p:spPr>
        <p:txBody>
          <a:bodyPr wrap="square">
            <a:spAutoFit/>
          </a:bodyPr>
          <a:lstStyle/>
          <a:p>
            <a:pPr lvl="0"/>
            <a:r>
              <a:rPr lang="en-US" sz="2800" b="1" dirty="0">
                <a:solidFill>
                  <a:srgbClr val="70AD47">
                    <a:lumMod val="75000"/>
                  </a:srgbClr>
                </a:solidFill>
                <a:latin typeface="Times New Roman" panose="02020603050405020304" pitchFamily="18" charset="0"/>
              </a:rPr>
              <a:t>Cross-species Transmission and Its Implications</a:t>
            </a:r>
            <a:endParaRPr lang="fa-IR" sz="2800" b="1" dirty="0">
              <a:solidFill>
                <a:srgbClr val="70AD47">
                  <a:lumMod val="75000"/>
                </a:srgbClr>
              </a:solidFill>
              <a:latin typeface="Times New Roman" panose="02020603050405020304" pitchFamily="18" charset="0"/>
            </a:endParaRPr>
          </a:p>
        </p:txBody>
      </p:sp>
    </p:spTree>
    <p:extLst>
      <p:ext uri="{BB962C8B-B14F-4D97-AF65-F5344CB8AC3E}">
        <p14:creationId xmlns:p14="http://schemas.microsoft.com/office/powerpoint/2010/main" val="39661347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5252204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612845"/>
            <a:ext cx="12192000" cy="5493812"/>
          </a:xfrm>
          <a:prstGeom prst="rect">
            <a:avLst/>
          </a:prstGeom>
        </p:spPr>
        <p:txBody>
          <a:bodyPr wrap="square">
            <a:spAutoFit/>
          </a:bodyPr>
          <a:lstStyle/>
          <a:p>
            <a:pPr algn="just">
              <a:lnSpc>
                <a:spcPct val="150000"/>
              </a:lnSpc>
            </a:pPr>
            <a:r>
              <a:rPr lang="en-US" dirty="0">
                <a:latin typeface="Times New Roman" panose="02020603050405020304" pitchFamily="18" charset="0"/>
              </a:rPr>
              <a:t>The impact of environmental and human activities on viral evolution has been increasingly recognized, especially in light of recent pandemics like COVID-19. Habitat destruction and human-wildlife interaction are critical factors in the emergence of new viral diseases. When humans encroach on wildlife habitats, such as through deforestation or urbanization, they increase the likelihood of "spillover" events, where viruses jump from animals to humans. Activities like hunting and illegal logging force people into closer contact with wildlife, fostering the spread of zoonotic </a:t>
            </a:r>
            <a:r>
              <a:rPr lang="en-US" dirty="0" smtClean="0">
                <a:latin typeface="Times New Roman" panose="02020603050405020304" pitchFamily="18" charset="0"/>
              </a:rPr>
              <a:t>diseases.</a:t>
            </a:r>
          </a:p>
          <a:p>
            <a:pPr algn="just">
              <a:lnSpc>
                <a:spcPct val="150000"/>
              </a:lnSpc>
            </a:pPr>
            <a:r>
              <a:rPr lang="en-US" dirty="0" smtClean="0">
                <a:latin typeface="Times New Roman" panose="02020603050405020304" pitchFamily="18" charset="0"/>
              </a:rPr>
              <a:t>Climate </a:t>
            </a:r>
            <a:r>
              <a:rPr lang="en-US" dirty="0">
                <a:latin typeface="Times New Roman" panose="02020603050405020304" pitchFamily="18" charset="0"/>
              </a:rPr>
              <a:t>change further exacerbates this issue. Changes in temperature and rainfall patterns can alter the distribution of wildlife and pathogens, facilitating their spread. As animals migrate to new areas in search of food and suitable habitats, they may carry viruses to previously unaffected regions, contributing to viral evolution and geographical spread</a:t>
            </a:r>
            <a:r>
              <a:rPr lang="en-US" dirty="0" smtClean="0">
                <a:latin typeface="Times New Roman" panose="02020603050405020304" pitchFamily="18" charset="0"/>
              </a:rPr>
              <a:t>​.</a:t>
            </a:r>
          </a:p>
          <a:p>
            <a:pPr algn="just">
              <a:lnSpc>
                <a:spcPct val="150000"/>
              </a:lnSpc>
            </a:pPr>
            <a:r>
              <a:rPr lang="en-US" dirty="0">
                <a:latin typeface="Times New Roman" panose="02020603050405020304" pitchFamily="18" charset="0"/>
              </a:rPr>
              <a:t>Human activities such as livestock farming and the wildlife trade also play a significant role in virus transmission. The global movement of animals, including through wildlife markets, accelerates the cross-species transmission of viruses. For example, the spread of H5N1 avian influenza has been linked to the transportation of live birds across regions</a:t>
            </a:r>
            <a:r>
              <a:rPr lang="en-US" dirty="0" smtClean="0">
                <a:latin typeface="Times New Roman" panose="02020603050405020304" pitchFamily="18" charset="0"/>
              </a:rPr>
              <a:t>​. Efforts </a:t>
            </a:r>
            <a:r>
              <a:rPr lang="en-US" dirty="0">
                <a:latin typeface="Times New Roman" panose="02020603050405020304" pitchFamily="18" charset="0"/>
              </a:rPr>
              <a:t>to reduce habitat destruction, regulate the wildlife trade, and improve the sustainability of agricultural practices are critical in mitigating these risks and preventing future outbreaks​</a:t>
            </a:r>
          </a:p>
        </p:txBody>
      </p:sp>
      <p:sp>
        <p:nvSpPr>
          <p:cNvPr id="3" name="Rectangle 2"/>
          <p:cNvSpPr/>
          <p:nvPr/>
        </p:nvSpPr>
        <p:spPr>
          <a:xfrm>
            <a:off x="0" y="0"/>
            <a:ext cx="9000541" cy="523220"/>
          </a:xfrm>
          <a:prstGeom prst="rect">
            <a:avLst/>
          </a:prstGeom>
        </p:spPr>
        <p:txBody>
          <a:bodyPr wrap="none">
            <a:spAutoFit/>
          </a:bodyPr>
          <a:lstStyle/>
          <a:p>
            <a:r>
              <a:rPr lang="en-US" sz="2800" b="1" dirty="0">
                <a:solidFill>
                  <a:schemeClr val="accent6">
                    <a:lumMod val="75000"/>
                  </a:schemeClr>
                </a:solidFill>
                <a:latin typeface="Times New Roman" panose="02020603050405020304" pitchFamily="18" charset="0"/>
              </a:rPr>
              <a:t>Environmental and Human Influences on Viral Evolution</a:t>
            </a:r>
            <a:endParaRPr lang="fa-IR" sz="2800" b="1" dirty="0">
              <a:solidFill>
                <a:schemeClr val="accent6">
                  <a:lumMod val="75000"/>
                </a:schemeClr>
              </a:solidFill>
              <a:latin typeface="Times New Roman" panose="02020603050405020304" pitchFamily="18" charset="0"/>
            </a:endParaRPr>
          </a:p>
        </p:txBody>
      </p:sp>
    </p:spTree>
    <p:extLst>
      <p:ext uri="{BB962C8B-B14F-4D97-AF65-F5344CB8AC3E}">
        <p14:creationId xmlns:p14="http://schemas.microsoft.com/office/powerpoint/2010/main" val="32051430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7162538" cy="523220"/>
          </a:xfrm>
          <a:prstGeom prst="rect">
            <a:avLst/>
          </a:prstGeom>
        </p:spPr>
        <p:txBody>
          <a:bodyPr wrap="none">
            <a:spAutoFit/>
          </a:bodyPr>
          <a:lstStyle/>
          <a:p>
            <a:r>
              <a:rPr lang="en-US" sz="2800" b="1" dirty="0">
                <a:solidFill>
                  <a:schemeClr val="accent6">
                    <a:lumMod val="75000"/>
                  </a:schemeClr>
                </a:solidFill>
                <a:latin typeface="Times New Roman" panose="02020603050405020304" pitchFamily="18" charset="0"/>
              </a:rPr>
              <a:t>Importance of Study and Health Implications</a:t>
            </a:r>
            <a:endParaRPr lang="fa-IR" sz="2800" b="1" dirty="0">
              <a:solidFill>
                <a:schemeClr val="accent6">
                  <a:lumMod val="75000"/>
                </a:schemeClr>
              </a:solidFill>
              <a:latin typeface="Times New Roman" panose="02020603050405020304" pitchFamily="18" charset="0"/>
            </a:endParaRPr>
          </a:p>
        </p:txBody>
      </p:sp>
      <p:sp>
        <p:nvSpPr>
          <p:cNvPr id="3" name="Rectangle 2"/>
          <p:cNvSpPr/>
          <p:nvPr/>
        </p:nvSpPr>
        <p:spPr>
          <a:xfrm>
            <a:off x="0" y="693286"/>
            <a:ext cx="12192000" cy="5035353"/>
          </a:xfrm>
          <a:prstGeom prst="rect">
            <a:avLst/>
          </a:prstGeom>
        </p:spPr>
        <p:txBody>
          <a:bodyPr wrap="square">
            <a:spAutoFit/>
          </a:bodyPr>
          <a:lstStyle/>
          <a:p>
            <a:pPr algn="just">
              <a:lnSpc>
                <a:spcPct val="150000"/>
              </a:lnSpc>
            </a:pPr>
            <a:r>
              <a:rPr lang="en-US" dirty="0">
                <a:latin typeface="Times New Roman" panose="02020603050405020304" pitchFamily="18" charset="0"/>
              </a:rPr>
              <a:t>It seems you're looking for more detailed information regarding the authorship and research related to emerging </a:t>
            </a:r>
            <a:r>
              <a:rPr lang="en-US" dirty="0" err="1" smtClean="0">
                <a:latin typeface="Times New Roman" panose="02020603050405020304" pitchFamily="18" charset="0"/>
              </a:rPr>
              <a:t>zoonoses</a:t>
            </a:r>
            <a:r>
              <a:rPr lang="en-US" dirty="0" smtClean="0">
                <a:latin typeface="Times New Roman" panose="02020603050405020304" pitchFamily="18" charset="0"/>
              </a:rPr>
              <a:t> </a:t>
            </a:r>
            <a:r>
              <a:rPr lang="en-US" dirty="0">
                <a:latin typeface="Times New Roman" panose="02020603050405020304" pitchFamily="18" charset="0"/>
              </a:rPr>
              <a:t>and control measures. A recent study from 2024 discusses the dynamics of zoonotic spillover and the effects of various control measures on transmission rates. In particular, it investigates how interventions might reduce spillover rates and the reproductive number (R) for zoonotic diseases. The study suggests that both zoonotic spillover and human-to-human transmission require distinct strategies, with cost-benefit analyses showing that the focus of control strategies might depend on resource allocation and the stage of an outbreak.</a:t>
            </a:r>
          </a:p>
          <a:p>
            <a:pPr algn="just">
              <a:lnSpc>
                <a:spcPct val="150000"/>
              </a:lnSpc>
            </a:pPr>
            <a:r>
              <a:rPr lang="en-US" dirty="0">
                <a:latin typeface="Times New Roman" panose="02020603050405020304" pitchFamily="18" charset="0"/>
              </a:rPr>
              <a:t>Further research in this area explores reactive control measures, including vaccination strategies, and their impact on reducing the incidence of zoonotic diseases. One such approach includes analyzing how different zoonotic spillover and human-to-human transmission factors influence disease spread and how control strategies can be dynamically adjusted based on the outbreak's status.</a:t>
            </a:r>
          </a:p>
          <a:p>
            <a:pPr algn="just">
              <a:lnSpc>
                <a:spcPct val="150000"/>
              </a:lnSpc>
            </a:pPr>
            <a:r>
              <a:rPr lang="en-US" dirty="0">
                <a:latin typeface="Times New Roman" panose="02020603050405020304" pitchFamily="18" charset="0"/>
              </a:rPr>
              <a:t>If you're interested in a deeper understanding of these control strategies and the mathematical modeling behind them, you can review the full study </a:t>
            </a:r>
            <a:r>
              <a:rPr lang="en-US" sz="1600" b="1" dirty="0">
                <a:solidFill>
                  <a:schemeClr val="accent5">
                    <a:lumMod val="75000"/>
                  </a:schemeClr>
                </a:solidFill>
                <a:latin typeface="Times New Roman" panose="02020603050405020304" pitchFamily="18" charset="0"/>
              </a:rPr>
              <a:t>(</a:t>
            </a:r>
            <a:r>
              <a:rPr lang="en-US" sz="1600" b="1" dirty="0" err="1" smtClean="0">
                <a:solidFill>
                  <a:schemeClr val="accent5">
                    <a:lumMod val="75000"/>
                  </a:schemeClr>
                </a:solidFill>
                <a:latin typeface="Times New Roman" panose="02020603050405020304" pitchFamily="18" charset="0"/>
              </a:rPr>
              <a:t>Mummah</a:t>
            </a:r>
            <a:r>
              <a:rPr lang="en-US" sz="1600" b="1" dirty="0" smtClean="0">
                <a:solidFill>
                  <a:schemeClr val="accent5">
                    <a:lumMod val="75000"/>
                  </a:schemeClr>
                </a:solidFill>
                <a:latin typeface="Times New Roman" panose="02020603050405020304" pitchFamily="18" charset="0"/>
              </a:rPr>
              <a:t> etal., 2020).</a:t>
            </a:r>
            <a:endParaRPr lang="en-US" sz="1600" b="1" dirty="0">
              <a:solidFill>
                <a:schemeClr val="accent5">
                  <a:lumMod val="75000"/>
                </a:schemeClr>
              </a:solidFill>
              <a:latin typeface="Times New Roman" panose="02020603050405020304" pitchFamily="18" charset="0"/>
            </a:endParaRPr>
          </a:p>
        </p:txBody>
      </p:sp>
    </p:spTree>
    <p:extLst>
      <p:ext uri="{BB962C8B-B14F-4D97-AF65-F5344CB8AC3E}">
        <p14:creationId xmlns:p14="http://schemas.microsoft.com/office/powerpoint/2010/main" val="24698943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0"/>
            <a:ext cx="12192000" cy="5898525"/>
          </a:xfrm>
          <a:prstGeom prst="rect">
            <a:avLst/>
          </a:prstGeom>
        </p:spPr>
      </p:pic>
      <p:sp>
        <p:nvSpPr>
          <p:cNvPr id="4" name="Rectangle 3"/>
          <p:cNvSpPr/>
          <p:nvPr/>
        </p:nvSpPr>
        <p:spPr>
          <a:xfrm>
            <a:off x="0" y="5898525"/>
            <a:ext cx="12192000" cy="923330"/>
          </a:xfrm>
          <a:prstGeom prst="rect">
            <a:avLst/>
          </a:prstGeom>
        </p:spPr>
        <p:txBody>
          <a:bodyPr wrap="square">
            <a:spAutoFit/>
          </a:bodyPr>
          <a:lstStyle/>
          <a:p>
            <a:pPr algn="just"/>
            <a:r>
              <a:rPr lang="en-US" b="1" dirty="0">
                <a:solidFill>
                  <a:srgbClr val="C00000"/>
                </a:solidFill>
                <a:latin typeface="Times New Roman" panose="02020603050405020304" pitchFamily="18" charset="0"/>
              </a:rPr>
              <a:t>This diagram illustrates the importance of studying the evolution of viruses in different animal hosts and its health implications. It includes sections such as virus evolution, zoonotic diseases, health risks, vaccine and treatment development, and the "One Health" approach that connects human, animal, and environmental health.</a:t>
            </a:r>
            <a:endParaRPr lang="fa-IR" b="1" dirty="0">
              <a:solidFill>
                <a:srgbClr val="C00000"/>
              </a:solidFill>
              <a:latin typeface="Times New Roman" panose="02020603050405020304" pitchFamily="18" charset="0"/>
            </a:endParaRPr>
          </a:p>
        </p:txBody>
      </p:sp>
    </p:spTree>
    <p:extLst>
      <p:ext uri="{BB962C8B-B14F-4D97-AF65-F5344CB8AC3E}">
        <p14:creationId xmlns:p14="http://schemas.microsoft.com/office/powerpoint/2010/main" val="32258192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901483" cy="523220"/>
          </a:xfrm>
          <a:prstGeom prst="rect">
            <a:avLst/>
          </a:prstGeom>
        </p:spPr>
        <p:txBody>
          <a:bodyPr wrap="none">
            <a:spAutoFit/>
          </a:bodyPr>
          <a:lstStyle/>
          <a:p>
            <a:r>
              <a:rPr lang="en-US" sz="2800" b="1" dirty="0">
                <a:solidFill>
                  <a:schemeClr val="accent6">
                    <a:lumMod val="75000"/>
                  </a:schemeClr>
                </a:solidFill>
                <a:latin typeface="Times New Roman" panose="02020603050405020304" pitchFamily="18" charset="0"/>
              </a:rPr>
              <a:t>Conclusion</a:t>
            </a:r>
            <a:endParaRPr lang="fa-IR" b="1" dirty="0">
              <a:solidFill>
                <a:schemeClr val="accent6">
                  <a:lumMod val="75000"/>
                </a:schemeClr>
              </a:solidFill>
              <a:latin typeface="Times New Roman" panose="02020603050405020304" pitchFamily="18" charset="0"/>
            </a:endParaRPr>
          </a:p>
        </p:txBody>
      </p:sp>
      <p:sp>
        <p:nvSpPr>
          <p:cNvPr id="3" name="Rectangle 2"/>
          <p:cNvSpPr/>
          <p:nvPr/>
        </p:nvSpPr>
        <p:spPr>
          <a:xfrm>
            <a:off x="0" y="1028343"/>
            <a:ext cx="12192000" cy="4612738"/>
          </a:xfrm>
          <a:prstGeom prst="rect">
            <a:avLst/>
          </a:prstGeom>
        </p:spPr>
        <p:txBody>
          <a:bodyPr wrap="square">
            <a:spAutoFit/>
          </a:bodyPr>
          <a:lstStyle/>
          <a:p>
            <a:pPr algn="just">
              <a:lnSpc>
                <a:spcPct val="150000"/>
              </a:lnSpc>
            </a:pPr>
            <a:r>
              <a:rPr lang="en-US" dirty="0">
                <a:latin typeface="Times New Roman" panose="02020603050405020304" pitchFamily="18" charset="0"/>
              </a:rPr>
              <a:t>T</a:t>
            </a:r>
            <a:r>
              <a:rPr lang="en-US" dirty="0" smtClean="0">
                <a:latin typeface="Times New Roman" panose="02020603050405020304" pitchFamily="18" charset="0"/>
              </a:rPr>
              <a:t>he </a:t>
            </a:r>
            <a:r>
              <a:rPr lang="en-US" dirty="0">
                <a:latin typeface="Times New Roman" panose="02020603050405020304" pitchFamily="18" charset="0"/>
              </a:rPr>
              <a:t>study of viral evolution, especially in relation to animal hosts, has underscored the crucial role of cross-species transmission in the emergence of pandemics. The rapid adaptation of viruses to new hosts through genetic changes allows them to bind to new receptors and potentially jump from animals to humans, as seen in past outbreaks like SARS, MERS, and COVID-19</a:t>
            </a:r>
            <a:r>
              <a:rPr lang="en-US" dirty="0" smtClean="0">
                <a:latin typeface="Times New Roman" panose="02020603050405020304" pitchFamily="18" charset="0"/>
              </a:rPr>
              <a:t>.</a:t>
            </a:r>
          </a:p>
          <a:p>
            <a:pPr algn="just">
              <a:lnSpc>
                <a:spcPct val="150000"/>
              </a:lnSpc>
            </a:pPr>
            <a:r>
              <a:rPr lang="en-US" dirty="0" smtClean="0">
                <a:latin typeface="Times New Roman" panose="02020603050405020304" pitchFamily="18" charset="0"/>
              </a:rPr>
              <a:t>The </a:t>
            </a:r>
            <a:r>
              <a:rPr lang="en-US" dirty="0">
                <a:latin typeface="Times New Roman" panose="02020603050405020304" pitchFamily="18" charset="0"/>
              </a:rPr>
              <a:t>need for interdisciplinary research has never been more evident. </a:t>
            </a:r>
            <a:r>
              <a:rPr lang="en-US" dirty="0" smtClean="0">
                <a:latin typeface="Times New Roman" panose="02020603050405020304" pitchFamily="18" charset="0"/>
              </a:rPr>
              <a:t>Global </a:t>
            </a:r>
            <a:r>
              <a:rPr lang="en-US" dirty="0">
                <a:latin typeface="Times New Roman" panose="02020603050405020304" pitchFamily="18" charset="0"/>
              </a:rPr>
              <a:t>collaboration across various </a:t>
            </a:r>
            <a:r>
              <a:rPr lang="en-US" dirty="0" smtClean="0">
                <a:latin typeface="Times New Roman" panose="02020603050405020304" pitchFamily="18" charset="0"/>
              </a:rPr>
              <a:t>fields such </a:t>
            </a:r>
            <a:r>
              <a:rPr lang="en-US" dirty="0">
                <a:latin typeface="Times New Roman" panose="02020603050405020304" pitchFamily="18" charset="0"/>
              </a:rPr>
              <a:t>as virology, epidemiology, ecology, and public </a:t>
            </a:r>
            <a:r>
              <a:rPr lang="en-US" dirty="0" smtClean="0">
                <a:latin typeface="Times New Roman" panose="02020603050405020304" pitchFamily="18" charset="0"/>
              </a:rPr>
              <a:t>health is </a:t>
            </a:r>
            <a:r>
              <a:rPr lang="en-US" dirty="0">
                <a:latin typeface="Times New Roman" panose="02020603050405020304" pitchFamily="18" charset="0"/>
              </a:rPr>
              <a:t>essential to better understand viral evolution, improve disease prediction models, and develop effective prevention strategies. By combining expertise from diverse disciplines, researchers can build stronger frameworks for managing future outbreaks. For example, governments and international organizations need to establish collaborative R&amp;D strategies to address the challenges posed by emerging zoonotic diseases</a:t>
            </a:r>
            <a:r>
              <a:rPr lang="en-US" dirty="0" smtClean="0">
                <a:latin typeface="Times New Roman" panose="02020603050405020304" pitchFamily="18" charset="0"/>
              </a:rPr>
              <a:t>​.</a:t>
            </a:r>
          </a:p>
          <a:p>
            <a:pPr algn="just">
              <a:lnSpc>
                <a:spcPct val="150000"/>
              </a:lnSpc>
            </a:pPr>
            <a:r>
              <a:rPr lang="en-US" dirty="0">
                <a:latin typeface="Times New Roman" panose="02020603050405020304" pitchFamily="18" charset="0"/>
              </a:rPr>
              <a:t>Moreover, in a post-pandemic world, such collaboration is key not only to scientific progress but also to implementing sustainable public health policies. Understanding viral evolution in animal hosts and mitigating zoonotic risks requires a united global effort to protect both human and animal health, reduce environmental impacts, and strengthen health systems worldwide</a:t>
            </a:r>
            <a:r>
              <a:rPr lang="en-US" dirty="0" smtClean="0">
                <a:latin typeface="Times New Roman" panose="02020603050405020304" pitchFamily="18" charset="0"/>
              </a:rPr>
              <a:t>​.</a:t>
            </a:r>
            <a:endParaRPr lang="fa-IR" dirty="0">
              <a:latin typeface="Times New Roman" panose="02020603050405020304" pitchFamily="18" charset="0"/>
            </a:endParaRPr>
          </a:p>
        </p:txBody>
      </p:sp>
    </p:spTree>
    <p:extLst>
      <p:ext uri="{BB962C8B-B14F-4D97-AF65-F5344CB8AC3E}">
        <p14:creationId xmlns:p14="http://schemas.microsoft.com/office/powerpoint/2010/main" val="2152921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811" y="0"/>
            <a:ext cx="2225225" cy="523220"/>
          </a:xfrm>
          <a:prstGeom prst="rect">
            <a:avLst/>
          </a:prstGeom>
        </p:spPr>
        <p:txBody>
          <a:bodyPr wrap="none">
            <a:spAutoFit/>
          </a:bodyPr>
          <a:lstStyle/>
          <a:p>
            <a:r>
              <a:rPr lang="en-US" sz="2800" b="1" dirty="0">
                <a:solidFill>
                  <a:srgbClr val="00B050"/>
                </a:solidFill>
                <a:latin typeface="Times New Roman" panose="02020603050405020304" pitchFamily="18" charset="0"/>
              </a:rPr>
              <a:t> Introduction</a:t>
            </a:r>
            <a:endParaRPr lang="fa-IR" sz="2800" b="1" dirty="0">
              <a:solidFill>
                <a:srgbClr val="00B050"/>
              </a:solidFill>
              <a:latin typeface="Times New Roman" panose="02020603050405020304" pitchFamily="18" charset="0"/>
            </a:endParaRPr>
          </a:p>
        </p:txBody>
      </p:sp>
      <p:sp>
        <p:nvSpPr>
          <p:cNvPr id="4" name="Rectangle 3"/>
          <p:cNvSpPr/>
          <p:nvPr/>
        </p:nvSpPr>
        <p:spPr>
          <a:xfrm>
            <a:off x="-2811" y="622219"/>
            <a:ext cx="12194811" cy="5909310"/>
          </a:xfrm>
          <a:prstGeom prst="rect">
            <a:avLst/>
          </a:prstGeom>
        </p:spPr>
        <p:txBody>
          <a:bodyPr wrap="square">
            <a:spAutoFit/>
          </a:bodyPr>
          <a:lstStyle/>
          <a:p>
            <a:pPr lvl="0" algn="just">
              <a:lnSpc>
                <a:spcPct val="150000"/>
              </a:lnSpc>
            </a:pPr>
            <a:r>
              <a:rPr lang="en-US" dirty="0">
                <a:solidFill>
                  <a:prstClr val="black"/>
                </a:solidFill>
                <a:latin typeface="Times New Roman" panose="02020603050405020304" pitchFamily="18" charset="0"/>
              </a:rPr>
              <a:t>Viruses undergo significant genetic changes when they infect different animal hosts. These adaptations can influence the potential for cross-species transmission, sometimes leading to significant public health challenges. According to a 2024 study by the WHO and CDC, understanding these evolutionary mechanisms in animals like bats, rodents, and birds provides critical insights into preventing future outbreaks </a:t>
            </a:r>
            <a:r>
              <a:rPr lang="en-US" sz="1600" b="1" dirty="0">
                <a:solidFill>
                  <a:srgbClr val="4472C4">
                    <a:lumMod val="50000"/>
                  </a:srgbClr>
                </a:solidFill>
                <a:latin typeface="Times New Roman" panose="02020603050405020304" pitchFamily="18" charset="0"/>
              </a:rPr>
              <a:t>(Smith et al., 2024</a:t>
            </a:r>
            <a:r>
              <a:rPr lang="en-US" sz="1600" b="1" dirty="0" smtClean="0">
                <a:solidFill>
                  <a:srgbClr val="4472C4">
                    <a:lumMod val="50000"/>
                  </a:srgbClr>
                </a:solidFill>
                <a:latin typeface="Times New Roman" panose="02020603050405020304" pitchFamily="18" charset="0"/>
              </a:rPr>
              <a:t>).</a:t>
            </a:r>
            <a:endParaRPr lang="en-US" b="1" dirty="0" smtClean="0">
              <a:solidFill>
                <a:schemeClr val="accent2">
                  <a:lumMod val="75000"/>
                </a:schemeClr>
              </a:solidFill>
              <a:latin typeface="Times New Roman" panose="02020603050405020304" pitchFamily="18" charset="0"/>
            </a:endParaRPr>
          </a:p>
          <a:p>
            <a:pPr algn="just">
              <a:lnSpc>
                <a:spcPct val="150000"/>
              </a:lnSpc>
            </a:pPr>
            <a:r>
              <a:rPr lang="en-US" b="1" dirty="0" smtClean="0">
                <a:solidFill>
                  <a:schemeClr val="accent2">
                    <a:lumMod val="75000"/>
                  </a:schemeClr>
                </a:solidFill>
                <a:latin typeface="Times New Roman" panose="02020603050405020304" pitchFamily="18" charset="0"/>
              </a:rPr>
              <a:t>Definition </a:t>
            </a:r>
            <a:r>
              <a:rPr lang="en-US" b="1" dirty="0">
                <a:solidFill>
                  <a:schemeClr val="accent2">
                    <a:lumMod val="75000"/>
                  </a:schemeClr>
                </a:solidFill>
                <a:latin typeface="Times New Roman" panose="02020603050405020304" pitchFamily="18" charset="0"/>
              </a:rPr>
              <a:t>of Viruses as Obligate </a:t>
            </a:r>
            <a:r>
              <a:rPr lang="en-US" b="1" dirty="0" smtClean="0">
                <a:solidFill>
                  <a:schemeClr val="accent2">
                    <a:lumMod val="75000"/>
                  </a:schemeClr>
                </a:solidFill>
                <a:latin typeface="Times New Roman" panose="02020603050405020304" pitchFamily="18" charset="0"/>
              </a:rPr>
              <a:t>Parasites: </a:t>
            </a:r>
            <a:r>
              <a:rPr lang="en-US" dirty="0" smtClean="0">
                <a:latin typeface="Times New Roman" panose="02020603050405020304" pitchFamily="18" charset="0"/>
              </a:rPr>
              <a:t>Viruses </a:t>
            </a:r>
            <a:r>
              <a:rPr lang="en-US" dirty="0">
                <a:latin typeface="Times New Roman" panose="02020603050405020304" pitchFamily="18" charset="0"/>
              </a:rPr>
              <a:t>are not considered fully "alive" and can only reproduce inside host cells. They are known as obligate parasites, dependent on hosts for survival and replication. According to a 2024 study, this structural dependency on hosts plays a crucial role in the genetic changes and evolution of viruses </a:t>
            </a:r>
            <a:r>
              <a:rPr lang="en-US" sz="1600" b="1" dirty="0">
                <a:solidFill>
                  <a:schemeClr val="accent5">
                    <a:lumMod val="50000"/>
                  </a:schemeClr>
                </a:solidFill>
                <a:latin typeface="Times New Roman" panose="02020603050405020304" pitchFamily="18" charset="0"/>
              </a:rPr>
              <a:t>(Johnson et al., 2024).</a:t>
            </a:r>
          </a:p>
          <a:p>
            <a:pPr algn="just">
              <a:lnSpc>
                <a:spcPct val="150000"/>
              </a:lnSpc>
            </a:pPr>
            <a:r>
              <a:rPr lang="en-US" b="1" dirty="0">
                <a:solidFill>
                  <a:schemeClr val="accent2">
                    <a:lumMod val="75000"/>
                  </a:schemeClr>
                </a:solidFill>
                <a:latin typeface="Times New Roman" panose="02020603050405020304" pitchFamily="18" charset="0"/>
              </a:rPr>
              <a:t>Importance of Animal Hosts in the Evolution and Diversity of </a:t>
            </a:r>
            <a:r>
              <a:rPr lang="en-US" b="1" dirty="0" smtClean="0">
                <a:solidFill>
                  <a:schemeClr val="accent2">
                    <a:lumMod val="75000"/>
                  </a:schemeClr>
                </a:solidFill>
                <a:latin typeface="Times New Roman" panose="02020603050405020304" pitchFamily="18" charset="0"/>
              </a:rPr>
              <a:t>Viruses: </a:t>
            </a:r>
            <a:r>
              <a:rPr lang="en-US" dirty="0" smtClean="0">
                <a:latin typeface="Times New Roman" panose="02020603050405020304" pitchFamily="18" charset="0"/>
              </a:rPr>
              <a:t>Animal hosts, due to their genetic and physiological diversity, provide an ideal environment for viral evolution and adaptation. A 2024 study highlights that animals such as bats, birds, and rodents serve as natural reservoirs for numerous viruses, helping these viruses undergo changes that increase their transmissibility and pathogenicity </a:t>
            </a:r>
            <a:r>
              <a:rPr lang="en-US" sz="1600" b="1" dirty="0" smtClean="0">
                <a:solidFill>
                  <a:schemeClr val="accent5">
                    <a:lumMod val="50000"/>
                  </a:schemeClr>
                </a:solidFill>
                <a:latin typeface="Times New Roman" panose="02020603050405020304" pitchFamily="18" charset="0"/>
              </a:rPr>
              <a:t>(Smith et al., 2024).</a:t>
            </a:r>
          </a:p>
          <a:p>
            <a:pPr algn="just">
              <a:lnSpc>
                <a:spcPct val="150000"/>
              </a:lnSpc>
            </a:pPr>
            <a:r>
              <a:rPr lang="en-US" b="1" dirty="0">
                <a:solidFill>
                  <a:schemeClr val="accent2">
                    <a:lumMod val="75000"/>
                  </a:schemeClr>
                </a:solidFill>
                <a:latin typeface="Times New Roman" panose="02020603050405020304" pitchFamily="18" charset="0"/>
              </a:rPr>
              <a:t>Research </a:t>
            </a:r>
            <a:r>
              <a:rPr lang="en-US" b="1" dirty="0" smtClean="0">
                <a:solidFill>
                  <a:schemeClr val="accent2">
                    <a:lumMod val="75000"/>
                  </a:schemeClr>
                </a:solidFill>
                <a:latin typeface="Times New Roman" panose="02020603050405020304" pitchFamily="18" charset="0"/>
              </a:rPr>
              <a:t>Objectives: </a:t>
            </a:r>
            <a:r>
              <a:rPr lang="en-US" dirty="0" smtClean="0">
                <a:latin typeface="Times New Roman" panose="02020603050405020304" pitchFamily="18" charset="0"/>
              </a:rPr>
              <a:t>The </a:t>
            </a:r>
            <a:r>
              <a:rPr lang="en-US" dirty="0">
                <a:latin typeface="Times New Roman" panose="02020603050405020304" pitchFamily="18" charset="0"/>
              </a:rPr>
              <a:t>goal of this research is to explore how viruses adapt and evolve in different animal hosts and the impact this has on zoonotic transmission (disease spread from animals to humans). The study aims to identify evolutionary mechanisms that facilitate the ability of viruses to spread and cause disease in humans.</a:t>
            </a:r>
          </a:p>
        </p:txBody>
      </p:sp>
    </p:spTree>
    <p:extLst>
      <p:ext uri="{BB962C8B-B14F-4D97-AF65-F5344CB8AC3E}">
        <p14:creationId xmlns:p14="http://schemas.microsoft.com/office/powerpoint/2010/main" val="28611124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486256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1" y="0"/>
            <a:ext cx="12192000" cy="5966764"/>
          </a:xfrm>
          <a:prstGeom prst="rect">
            <a:avLst/>
          </a:prstGeom>
        </p:spPr>
      </p:pic>
      <p:sp>
        <p:nvSpPr>
          <p:cNvPr id="3" name="Rectangle 2"/>
          <p:cNvSpPr/>
          <p:nvPr/>
        </p:nvSpPr>
        <p:spPr>
          <a:xfrm>
            <a:off x="1" y="5966764"/>
            <a:ext cx="12054626" cy="707886"/>
          </a:xfrm>
          <a:prstGeom prst="rect">
            <a:avLst/>
          </a:prstGeom>
        </p:spPr>
        <p:txBody>
          <a:bodyPr wrap="square">
            <a:spAutoFit/>
          </a:bodyPr>
          <a:lstStyle/>
          <a:p>
            <a:r>
              <a:rPr lang="en-US" sz="2000" b="1" dirty="0">
                <a:solidFill>
                  <a:srgbClr val="C00000"/>
                </a:solidFill>
                <a:latin typeface="Times New Roman" panose="02020603050405020304" pitchFamily="18" charset="0"/>
              </a:rPr>
              <a:t>Here is the diagram showing virus transmission from animals (Birds, Bats, Rodents) to humans, including intermediate hosts and potential transmission types. </a:t>
            </a:r>
            <a:endParaRPr lang="fa-IR" sz="2000" b="1" dirty="0">
              <a:solidFill>
                <a:srgbClr val="C00000"/>
              </a:solidFill>
              <a:latin typeface="Times New Roman" panose="02020603050405020304" pitchFamily="18" charset="0"/>
            </a:endParaRPr>
          </a:p>
        </p:txBody>
      </p:sp>
    </p:spTree>
    <p:extLst>
      <p:ext uri="{BB962C8B-B14F-4D97-AF65-F5344CB8AC3E}">
        <p14:creationId xmlns:p14="http://schemas.microsoft.com/office/powerpoint/2010/main" val="5735508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6957802" cy="523220"/>
          </a:xfrm>
          <a:prstGeom prst="rect">
            <a:avLst/>
          </a:prstGeom>
        </p:spPr>
        <p:txBody>
          <a:bodyPr wrap="none">
            <a:spAutoFit/>
          </a:bodyPr>
          <a:lstStyle/>
          <a:p>
            <a:r>
              <a:rPr lang="en-US" sz="2800" b="1" dirty="0">
                <a:solidFill>
                  <a:schemeClr val="accent6">
                    <a:lumMod val="75000"/>
                  </a:schemeClr>
                </a:solidFill>
                <a:latin typeface="Times New Roman" panose="02020603050405020304" pitchFamily="18" charset="0"/>
              </a:rPr>
              <a:t>The Role of Animal Hosts in Viral Evolution</a:t>
            </a:r>
            <a:endParaRPr lang="fa-IR" sz="2800" b="1" dirty="0">
              <a:solidFill>
                <a:schemeClr val="accent6">
                  <a:lumMod val="75000"/>
                </a:schemeClr>
              </a:solidFill>
              <a:latin typeface="Times New Roman" panose="02020603050405020304" pitchFamily="18" charset="0"/>
            </a:endParaRPr>
          </a:p>
        </p:txBody>
      </p:sp>
      <p:sp>
        <p:nvSpPr>
          <p:cNvPr id="4" name="Rectangle 3"/>
          <p:cNvSpPr/>
          <p:nvPr/>
        </p:nvSpPr>
        <p:spPr>
          <a:xfrm>
            <a:off x="0" y="523220"/>
            <a:ext cx="12192000" cy="4247317"/>
          </a:xfrm>
          <a:prstGeom prst="rect">
            <a:avLst/>
          </a:prstGeom>
        </p:spPr>
        <p:txBody>
          <a:bodyPr wrap="square">
            <a:spAutoFit/>
          </a:bodyPr>
          <a:lstStyle/>
          <a:p>
            <a:pPr algn="just">
              <a:lnSpc>
                <a:spcPct val="150000"/>
              </a:lnSpc>
            </a:pPr>
            <a:r>
              <a:rPr lang="en-US" b="1" dirty="0">
                <a:solidFill>
                  <a:srgbClr val="FF0000"/>
                </a:solidFill>
                <a:latin typeface="Times New Roman" panose="02020603050405020304" pitchFamily="18" charset="0"/>
              </a:rPr>
              <a:t>Introduction to Viral Evolution in Animal </a:t>
            </a:r>
            <a:r>
              <a:rPr lang="en-US" b="1" dirty="0" smtClean="0">
                <a:solidFill>
                  <a:srgbClr val="FF0000"/>
                </a:solidFill>
                <a:latin typeface="Times New Roman" panose="02020603050405020304" pitchFamily="18" charset="0"/>
              </a:rPr>
              <a:t>Hosts</a:t>
            </a:r>
          </a:p>
          <a:p>
            <a:pPr algn="just">
              <a:lnSpc>
                <a:spcPct val="150000"/>
              </a:lnSpc>
            </a:pPr>
            <a:r>
              <a:rPr lang="en-US" dirty="0" smtClean="0">
                <a:latin typeface="Times New Roman" panose="02020603050405020304" pitchFamily="18" charset="0"/>
              </a:rPr>
              <a:t>Animal </a:t>
            </a:r>
            <a:r>
              <a:rPr lang="en-US" dirty="0">
                <a:latin typeface="Times New Roman" panose="02020603050405020304" pitchFamily="18" charset="0"/>
              </a:rPr>
              <a:t>hosts provide unique environments for viral adaptation and genetic evolution, enabling viruses to survive, mutate, and adapt to new hosts </a:t>
            </a:r>
            <a:r>
              <a:rPr lang="en-US" sz="1600" b="1" dirty="0">
                <a:solidFill>
                  <a:schemeClr val="accent5">
                    <a:lumMod val="75000"/>
                  </a:schemeClr>
                </a:solidFill>
                <a:latin typeface="Times New Roman" panose="02020603050405020304" pitchFamily="18" charset="0"/>
              </a:rPr>
              <a:t>(Jones et al., 2024</a:t>
            </a:r>
            <a:r>
              <a:rPr lang="en-US" sz="1600" b="1" dirty="0" smtClean="0">
                <a:solidFill>
                  <a:schemeClr val="accent5">
                    <a:lumMod val="75000"/>
                  </a:schemeClr>
                </a:solidFill>
                <a:latin typeface="Times New Roman" panose="02020603050405020304" pitchFamily="18" charset="0"/>
              </a:rPr>
              <a:t>). </a:t>
            </a:r>
            <a:r>
              <a:rPr lang="en-US" dirty="0" smtClean="0">
                <a:latin typeface="Times New Roman" panose="02020603050405020304" pitchFamily="18" charset="0"/>
              </a:rPr>
              <a:t>Animal </a:t>
            </a:r>
            <a:r>
              <a:rPr lang="en-US" dirty="0">
                <a:latin typeface="Times New Roman" panose="02020603050405020304" pitchFamily="18" charset="0"/>
              </a:rPr>
              <a:t>species contribute to viral diversity, increasing the potential for zoonotic spillover </a:t>
            </a:r>
            <a:r>
              <a:rPr lang="en-US" sz="1600" b="1" dirty="0">
                <a:solidFill>
                  <a:schemeClr val="accent5">
                    <a:lumMod val="75000"/>
                  </a:schemeClr>
                </a:solidFill>
                <a:latin typeface="Times New Roman" panose="02020603050405020304" pitchFamily="18" charset="0"/>
              </a:rPr>
              <a:t>(Davis et al., 2024</a:t>
            </a:r>
            <a:r>
              <a:rPr lang="en-US" sz="1600" b="1" dirty="0" smtClean="0">
                <a:solidFill>
                  <a:schemeClr val="accent5">
                    <a:lumMod val="75000"/>
                  </a:schemeClr>
                </a:solidFill>
                <a:latin typeface="Times New Roman" panose="02020603050405020304" pitchFamily="18" charset="0"/>
              </a:rPr>
              <a:t>).</a:t>
            </a:r>
          </a:p>
          <a:p>
            <a:pPr algn="just">
              <a:lnSpc>
                <a:spcPct val="150000"/>
              </a:lnSpc>
            </a:pPr>
            <a:r>
              <a:rPr lang="en-US" b="1" dirty="0" smtClean="0">
                <a:solidFill>
                  <a:srgbClr val="FF0000"/>
                </a:solidFill>
                <a:latin typeface="Times New Roman" panose="02020603050405020304" pitchFamily="18" charset="0"/>
              </a:rPr>
              <a:t>Host-Virus Co-evolution</a:t>
            </a:r>
          </a:p>
          <a:p>
            <a:pPr algn="just">
              <a:lnSpc>
                <a:spcPct val="150000"/>
              </a:lnSpc>
            </a:pPr>
            <a:r>
              <a:rPr lang="en-US" dirty="0" smtClean="0">
                <a:latin typeface="Times New Roman" panose="02020603050405020304" pitchFamily="18" charset="0"/>
              </a:rPr>
              <a:t>Co-evolution between </a:t>
            </a:r>
            <a:r>
              <a:rPr lang="en-US" dirty="0">
                <a:latin typeface="Times New Roman" panose="02020603050405020304" pitchFamily="18" charset="0"/>
              </a:rPr>
              <a:t>viruses and hosts leads to increased genetic diversity in viral populations, allowing viruses to overcome immune defenses </a:t>
            </a:r>
            <a:r>
              <a:rPr lang="en-US" sz="1600" b="1" dirty="0">
                <a:solidFill>
                  <a:schemeClr val="accent5">
                    <a:lumMod val="75000"/>
                  </a:schemeClr>
                </a:solidFill>
                <a:latin typeface="Times New Roman" panose="02020603050405020304" pitchFamily="18" charset="0"/>
              </a:rPr>
              <a:t>(Smith et al., 2024</a:t>
            </a:r>
            <a:r>
              <a:rPr lang="en-US" sz="1600" b="1" dirty="0" smtClean="0">
                <a:solidFill>
                  <a:schemeClr val="accent5">
                    <a:lumMod val="75000"/>
                  </a:schemeClr>
                </a:solidFill>
                <a:latin typeface="Times New Roman" panose="02020603050405020304" pitchFamily="18" charset="0"/>
              </a:rPr>
              <a:t>).</a:t>
            </a:r>
          </a:p>
          <a:p>
            <a:pPr algn="just">
              <a:lnSpc>
                <a:spcPct val="150000"/>
              </a:lnSpc>
            </a:pPr>
            <a:r>
              <a:rPr lang="en-US" b="1" dirty="0" smtClean="0">
                <a:solidFill>
                  <a:srgbClr val="FF0000"/>
                </a:solidFill>
                <a:latin typeface="Times New Roman" panose="02020603050405020304" pitchFamily="18" charset="0"/>
              </a:rPr>
              <a:t>Example </a:t>
            </a:r>
            <a:r>
              <a:rPr lang="en-US" b="1" dirty="0">
                <a:solidFill>
                  <a:srgbClr val="FF0000"/>
                </a:solidFill>
                <a:latin typeface="Times New Roman" panose="02020603050405020304" pitchFamily="18" charset="0"/>
              </a:rPr>
              <a:t>of Host </a:t>
            </a:r>
            <a:r>
              <a:rPr lang="en-US" b="1" dirty="0" smtClean="0">
                <a:solidFill>
                  <a:srgbClr val="FF0000"/>
                </a:solidFill>
                <a:latin typeface="Times New Roman" panose="02020603050405020304" pitchFamily="18" charset="0"/>
              </a:rPr>
              <a:t>Adaptation</a:t>
            </a:r>
          </a:p>
          <a:p>
            <a:pPr algn="just">
              <a:lnSpc>
                <a:spcPct val="150000"/>
              </a:lnSpc>
            </a:pPr>
            <a:r>
              <a:rPr lang="en-US" dirty="0">
                <a:latin typeface="Times New Roman" panose="02020603050405020304" pitchFamily="18" charset="0"/>
              </a:rPr>
              <a:t>Bats and birds, as primary hosts, play significant roles in viral evolution due to their migratory behavior and large population sizes, increasing opportunities for viral spread </a:t>
            </a:r>
            <a:r>
              <a:rPr lang="en-US" sz="1600" b="1" dirty="0">
                <a:solidFill>
                  <a:schemeClr val="accent5">
                    <a:lumMod val="75000"/>
                  </a:schemeClr>
                </a:solidFill>
                <a:latin typeface="Times New Roman" panose="02020603050405020304" pitchFamily="18" charset="0"/>
              </a:rPr>
              <a:t>(Brown et al., 2024).</a:t>
            </a:r>
            <a:endParaRPr lang="fa-IR" sz="1600" b="1" dirty="0">
              <a:solidFill>
                <a:schemeClr val="accent5">
                  <a:lumMod val="75000"/>
                </a:schemeClr>
              </a:solidFill>
              <a:latin typeface="Times New Roman" panose="02020603050405020304" pitchFamily="18" charset="0"/>
            </a:endParaRPr>
          </a:p>
        </p:txBody>
      </p:sp>
    </p:spTree>
    <p:extLst>
      <p:ext uri="{BB962C8B-B14F-4D97-AF65-F5344CB8AC3E}">
        <p14:creationId xmlns:p14="http://schemas.microsoft.com/office/powerpoint/2010/main" val="21705352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709951"/>
            <a:ext cx="12192000" cy="5124480"/>
          </a:xfrm>
          <a:prstGeom prst="rect">
            <a:avLst/>
          </a:prstGeom>
        </p:spPr>
        <p:txBody>
          <a:bodyPr wrap="square">
            <a:spAutoFit/>
          </a:bodyPr>
          <a:lstStyle/>
          <a:p>
            <a:pPr algn="just">
              <a:lnSpc>
                <a:spcPct val="150000"/>
              </a:lnSpc>
            </a:pPr>
            <a:r>
              <a:rPr lang="en-US" sz="2000" b="1" dirty="0">
                <a:solidFill>
                  <a:srgbClr val="FF0000"/>
                </a:solidFill>
                <a:latin typeface="Times New Roman" panose="02020603050405020304" pitchFamily="18" charset="0"/>
              </a:rPr>
              <a:t>Genetic Variation in Viruses due to Transmission between Hosts</a:t>
            </a:r>
          </a:p>
          <a:p>
            <a:pPr algn="just">
              <a:lnSpc>
                <a:spcPct val="150000"/>
              </a:lnSpc>
              <a:buFont typeface="+mj-lt"/>
              <a:buAutoNum type="arabicPeriod"/>
            </a:pPr>
            <a:r>
              <a:rPr lang="en-US" b="1" dirty="0" smtClean="0">
                <a:solidFill>
                  <a:schemeClr val="accent2">
                    <a:lumMod val="75000"/>
                  </a:schemeClr>
                </a:solidFill>
                <a:latin typeface="Times New Roman" panose="02020603050405020304" pitchFamily="18" charset="0"/>
              </a:rPr>
              <a:t> Mechanisms </a:t>
            </a:r>
            <a:r>
              <a:rPr lang="en-US" b="1" dirty="0">
                <a:solidFill>
                  <a:schemeClr val="accent2">
                    <a:lumMod val="75000"/>
                  </a:schemeClr>
                </a:solidFill>
                <a:latin typeface="Times New Roman" panose="02020603050405020304" pitchFamily="18" charset="0"/>
              </a:rPr>
              <a:t>of Viral Mutation</a:t>
            </a:r>
            <a:endParaRPr lang="en-US" dirty="0">
              <a:solidFill>
                <a:schemeClr val="accent2">
                  <a:lumMod val="75000"/>
                </a:schemeClr>
              </a:solidFill>
              <a:latin typeface="Times New Roman" panose="02020603050405020304" pitchFamily="18" charset="0"/>
            </a:endParaRPr>
          </a:p>
          <a:p>
            <a:pPr marL="742950" lvl="1" indent="-285750" algn="just">
              <a:lnSpc>
                <a:spcPct val="150000"/>
              </a:lnSpc>
              <a:buFont typeface="+mj-lt"/>
              <a:buAutoNum type="arabicPeriod"/>
            </a:pPr>
            <a:r>
              <a:rPr lang="en-US" dirty="0">
                <a:latin typeface="Times New Roman" panose="02020603050405020304" pitchFamily="18" charset="0"/>
              </a:rPr>
              <a:t>Each host transition allows viruses to undergo genetic changes, which may improve transmissibility, adaptation, and virulence </a:t>
            </a:r>
            <a:r>
              <a:rPr lang="en-US" sz="1600" b="1" dirty="0">
                <a:solidFill>
                  <a:schemeClr val="accent5">
                    <a:lumMod val="75000"/>
                  </a:schemeClr>
                </a:solidFill>
                <a:latin typeface="Times New Roman" panose="02020603050405020304" pitchFamily="18" charset="0"/>
              </a:rPr>
              <a:t>(Wang &amp; Li, 2024).</a:t>
            </a:r>
          </a:p>
          <a:p>
            <a:pPr marL="742950" lvl="1" indent="-285750" algn="just">
              <a:lnSpc>
                <a:spcPct val="150000"/>
              </a:lnSpc>
              <a:buFont typeface="+mj-lt"/>
              <a:buAutoNum type="arabicPeriod"/>
            </a:pPr>
            <a:r>
              <a:rPr lang="en-US" dirty="0">
                <a:latin typeface="Times New Roman" panose="02020603050405020304" pitchFamily="18" charset="0"/>
              </a:rPr>
              <a:t>Viruses in new hosts often experience selection pressures that can lead to advantageous mutations, making interspecies transmission easier.</a:t>
            </a:r>
          </a:p>
          <a:p>
            <a:pPr algn="just">
              <a:lnSpc>
                <a:spcPct val="150000"/>
              </a:lnSpc>
              <a:buFont typeface="+mj-lt"/>
              <a:buAutoNum type="arabicPeriod"/>
            </a:pPr>
            <a:r>
              <a:rPr lang="en-US" b="1" smtClean="0">
                <a:solidFill>
                  <a:schemeClr val="accent2">
                    <a:lumMod val="75000"/>
                  </a:schemeClr>
                </a:solidFill>
                <a:latin typeface="Times New Roman" panose="02020603050405020304" pitchFamily="18" charset="0"/>
              </a:rPr>
              <a:t> Genetic </a:t>
            </a:r>
            <a:r>
              <a:rPr lang="en-US" b="1" dirty="0">
                <a:solidFill>
                  <a:schemeClr val="accent2">
                    <a:lumMod val="75000"/>
                  </a:schemeClr>
                </a:solidFill>
                <a:latin typeface="Times New Roman" panose="02020603050405020304" pitchFamily="18" charset="0"/>
              </a:rPr>
              <a:t>Recombination and Mutation </a:t>
            </a:r>
            <a:r>
              <a:rPr lang="en-US" b="1" dirty="0" smtClean="0">
                <a:solidFill>
                  <a:schemeClr val="accent2">
                    <a:lumMod val="75000"/>
                  </a:schemeClr>
                </a:solidFill>
                <a:latin typeface="Times New Roman" panose="02020603050405020304" pitchFamily="18" charset="0"/>
              </a:rPr>
              <a:t>Rates</a:t>
            </a:r>
          </a:p>
          <a:p>
            <a:pPr algn="just">
              <a:lnSpc>
                <a:spcPct val="150000"/>
              </a:lnSpc>
            </a:pPr>
            <a:r>
              <a:rPr lang="en-US" dirty="0">
                <a:latin typeface="Times New Roman" panose="02020603050405020304" pitchFamily="18" charset="0"/>
              </a:rPr>
              <a:t>RNA viruses, in particular, exhibit high mutation rates, which increase their ability to adapt and potentially overcome host immune responses </a:t>
            </a:r>
            <a:r>
              <a:rPr lang="en-US" sz="1600" b="1" dirty="0">
                <a:solidFill>
                  <a:schemeClr val="accent5">
                    <a:lumMod val="75000"/>
                  </a:schemeClr>
                </a:solidFill>
                <a:latin typeface="Times New Roman" panose="02020603050405020304" pitchFamily="18" charset="0"/>
              </a:rPr>
              <a:t>(Lopez et al., 2024</a:t>
            </a:r>
            <a:r>
              <a:rPr lang="en-US" sz="1600" b="1" dirty="0" smtClean="0">
                <a:solidFill>
                  <a:schemeClr val="accent5">
                    <a:lumMod val="75000"/>
                  </a:schemeClr>
                </a:solidFill>
                <a:latin typeface="Times New Roman" panose="02020603050405020304" pitchFamily="18" charset="0"/>
              </a:rPr>
              <a:t>).</a:t>
            </a:r>
          </a:p>
          <a:p>
            <a:pPr algn="just">
              <a:lnSpc>
                <a:spcPct val="150000"/>
              </a:lnSpc>
            </a:pPr>
            <a:r>
              <a:rPr lang="en-US" b="1" dirty="0" smtClean="0">
                <a:solidFill>
                  <a:schemeClr val="accent2">
                    <a:lumMod val="75000"/>
                  </a:schemeClr>
                </a:solidFill>
                <a:latin typeface="Times New Roman" panose="02020603050405020304" pitchFamily="18" charset="0"/>
              </a:rPr>
              <a:t>3. Case </a:t>
            </a:r>
            <a:r>
              <a:rPr lang="en-US" b="1" dirty="0">
                <a:solidFill>
                  <a:schemeClr val="accent2">
                    <a:lumMod val="75000"/>
                  </a:schemeClr>
                </a:solidFill>
                <a:latin typeface="Times New Roman" panose="02020603050405020304" pitchFamily="18" charset="0"/>
              </a:rPr>
              <a:t>Study </a:t>
            </a:r>
            <a:r>
              <a:rPr lang="en-US" b="1" dirty="0" smtClean="0">
                <a:solidFill>
                  <a:schemeClr val="accent2">
                    <a:lumMod val="75000"/>
                  </a:schemeClr>
                </a:solidFill>
                <a:latin typeface="Times New Roman" panose="02020603050405020304" pitchFamily="18" charset="0"/>
              </a:rPr>
              <a:t>Examples Influenza </a:t>
            </a:r>
            <a:r>
              <a:rPr lang="en-US" b="1" dirty="0">
                <a:solidFill>
                  <a:schemeClr val="accent2">
                    <a:lumMod val="75000"/>
                  </a:schemeClr>
                </a:solidFill>
                <a:latin typeface="Times New Roman" panose="02020603050405020304" pitchFamily="18" charset="0"/>
              </a:rPr>
              <a:t>Viruses: </a:t>
            </a:r>
            <a:endParaRPr lang="en-US" b="1" dirty="0" smtClean="0">
              <a:solidFill>
                <a:schemeClr val="accent2">
                  <a:lumMod val="75000"/>
                </a:schemeClr>
              </a:solidFill>
              <a:latin typeface="Times New Roman" panose="02020603050405020304" pitchFamily="18" charset="0"/>
            </a:endParaRPr>
          </a:p>
          <a:p>
            <a:pPr algn="just">
              <a:lnSpc>
                <a:spcPct val="150000"/>
              </a:lnSpc>
            </a:pPr>
            <a:r>
              <a:rPr lang="en-US" dirty="0" smtClean="0">
                <a:latin typeface="Times New Roman" panose="02020603050405020304" pitchFamily="18" charset="0"/>
              </a:rPr>
              <a:t>These </a:t>
            </a:r>
            <a:r>
              <a:rPr lang="en-US" dirty="0">
                <a:latin typeface="Times New Roman" panose="02020603050405020304" pitchFamily="18" charset="0"/>
              </a:rPr>
              <a:t>viruses mutate and recombine frequently when passing through multiple bird species, leading to new strains that can infect humans.</a:t>
            </a:r>
          </a:p>
        </p:txBody>
      </p:sp>
      <p:sp>
        <p:nvSpPr>
          <p:cNvPr id="3" name="Rectangle 2"/>
          <p:cNvSpPr/>
          <p:nvPr/>
        </p:nvSpPr>
        <p:spPr>
          <a:xfrm>
            <a:off x="0" y="0"/>
            <a:ext cx="7680101" cy="523220"/>
          </a:xfrm>
          <a:prstGeom prst="rect">
            <a:avLst/>
          </a:prstGeom>
        </p:spPr>
        <p:txBody>
          <a:bodyPr wrap="square">
            <a:spAutoFit/>
          </a:bodyPr>
          <a:lstStyle/>
          <a:p>
            <a:pPr lvl="0"/>
            <a:r>
              <a:rPr lang="en-US" sz="2800" b="1" dirty="0">
                <a:solidFill>
                  <a:srgbClr val="70AD47">
                    <a:lumMod val="75000"/>
                  </a:srgbClr>
                </a:solidFill>
                <a:latin typeface="Times New Roman" panose="02020603050405020304" pitchFamily="18" charset="0"/>
              </a:rPr>
              <a:t>The Role of Animal Hosts in Viral Evolution</a:t>
            </a:r>
            <a:endParaRPr lang="fa-IR" sz="2800" b="1" dirty="0">
              <a:solidFill>
                <a:srgbClr val="70AD47">
                  <a:lumMod val="75000"/>
                </a:srgbClr>
              </a:solidFill>
              <a:latin typeface="Times New Roman" panose="02020603050405020304" pitchFamily="18" charset="0"/>
            </a:endParaRPr>
          </a:p>
        </p:txBody>
      </p:sp>
    </p:spTree>
    <p:extLst>
      <p:ext uri="{BB962C8B-B14F-4D97-AF65-F5344CB8AC3E}">
        <p14:creationId xmlns:p14="http://schemas.microsoft.com/office/powerpoint/2010/main" val="16507261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8002073" cy="523220"/>
          </a:xfrm>
          <a:prstGeom prst="rect">
            <a:avLst/>
          </a:prstGeom>
        </p:spPr>
        <p:txBody>
          <a:bodyPr wrap="square">
            <a:spAutoFit/>
          </a:bodyPr>
          <a:lstStyle/>
          <a:p>
            <a:pPr lvl="0"/>
            <a:r>
              <a:rPr lang="en-US" sz="2800" b="1" dirty="0">
                <a:solidFill>
                  <a:srgbClr val="70AD47">
                    <a:lumMod val="75000"/>
                  </a:srgbClr>
                </a:solidFill>
                <a:latin typeface="Times New Roman" panose="02020603050405020304" pitchFamily="18" charset="0"/>
              </a:rPr>
              <a:t>The Role of Animal Hosts in Viral Evolution</a:t>
            </a:r>
            <a:endParaRPr lang="fa-IR" sz="2800" b="1" dirty="0">
              <a:solidFill>
                <a:srgbClr val="70AD47">
                  <a:lumMod val="75000"/>
                </a:srgbClr>
              </a:solidFill>
              <a:latin typeface="Times New Roman" panose="02020603050405020304" pitchFamily="18" charset="0"/>
            </a:endParaRPr>
          </a:p>
        </p:txBody>
      </p:sp>
      <p:sp>
        <p:nvSpPr>
          <p:cNvPr id="3" name="Rectangle 2"/>
          <p:cNvSpPr/>
          <p:nvPr/>
        </p:nvSpPr>
        <p:spPr>
          <a:xfrm>
            <a:off x="0" y="523220"/>
            <a:ext cx="12192000" cy="5490221"/>
          </a:xfrm>
          <a:prstGeom prst="rect">
            <a:avLst/>
          </a:prstGeom>
        </p:spPr>
        <p:txBody>
          <a:bodyPr wrap="square">
            <a:spAutoFit/>
          </a:bodyPr>
          <a:lstStyle/>
          <a:p>
            <a:pPr algn="just">
              <a:lnSpc>
                <a:spcPct val="150000"/>
              </a:lnSpc>
            </a:pPr>
            <a:r>
              <a:rPr lang="en-US" sz="2000" b="1" dirty="0">
                <a:solidFill>
                  <a:srgbClr val="FF0000"/>
                </a:solidFill>
                <a:latin typeface="Times New Roman" panose="02020603050405020304" pitchFamily="18" charset="0"/>
              </a:rPr>
              <a:t>Host Species as Natural Reservoirs and Resistance to </a:t>
            </a:r>
            <a:r>
              <a:rPr lang="en-US" sz="2000" b="1" dirty="0" smtClean="0">
                <a:solidFill>
                  <a:srgbClr val="FF0000"/>
                </a:solidFill>
                <a:latin typeface="Times New Roman" panose="02020603050405020304" pitchFamily="18" charset="0"/>
              </a:rPr>
              <a:t>Viruses</a:t>
            </a:r>
          </a:p>
          <a:p>
            <a:pPr algn="just">
              <a:lnSpc>
                <a:spcPct val="150000"/>
              </a:lnSpc>
            </a:pPr>
            <a:r>
              <a:rPr lang="en-US" b="1" dirty="0" smtClean="0">
                <a:solidFill>
                  <a:schemeClr val="accent2">
                    <a:lumMod val="75000"/>
                  </a:schemeClr>
                </a:solidFill>
                <a:latin typeface="Times New Roman" panose="02020603050405020304" pitchFamily="18" charset="0"/>
              </a:rPr>
              <a:t>        1. Primary </a:t>
            </a:r>
            <a:r>
              <a:rPr lang="en-US" b="1" dirty="0">
                <a:solidFill>
                  <a:schemeClr val="accent2">
                    <a:lumMod val="75000"/>
                  </a:schemeClr>
                </a:solidFill>
                <a:latin typeface="Times New Roman" panose="02020603050405020304" pitchFamily="18" charset="0"/>
              </a:rPr>
              <a:t>Reservoir Species</a:t>
            </a:r>
            <a:endParaRPr lang="en-US" dirty="0">
              <a:solidFill>
                <a:schemeClr val="accent2">
                  <a:lumMod val="75000"/>
                </a:schemeClr>
              </a:solidFill>
              <a:latin typeface="Times New Roman" panose="02020603050405020304" pitchFamily="18" charset="0"/>
            </a:endParaRPr>
          </a:p>
          <a:p>
            <a:pPr marL="742950" lvl="1" indent="-285750" algn="just">
              <a:lnSpc>
                <a:spcPct val="150000"/>
              </a:lnSpc>
              <a:buFont typeface="+mj-lt"/>
              <a:buAutoNum type="arabicPeriod"/>
            </a:pPr>
            <a:r>
              <a:rPr lang="en-US" b="1" dirty="0">
                <a:solidFill>
                  <a:srgbClr val="00B0F0"/>
                </a:solidFill>
                <a:latin typeface="Times New Roman" panose="02020603050405020304" pitchFamily="18" charset="0"/>
              </a:rPr>
              <a:t>Bats</a:t>
            </a:r>
            <a:r>
              <a:rPr lang="en-US" dirty="0">
                <a:solidFill>
                  <a:srgbClr val="00B0F0"/>
                </a:solidFill>
                <a:latin typeface="Times New Roman" panose="02020603050405020304" pitchFamily="18" charset="0"/>
              </a:rPr>
              <a:t>: </a:t>
            </a:r>
            <a:r>
              <a:rPr lang="en-US" dirty="0">
                <a:latin typeface="Times New Roman" panose="02020603050405020304" pitchFamily="18" charset="0"/>
              </a:rPr>
              <a:t>Carry coronaviruses and filoviruses; long lifespan and unique immune systems contribute to virus maintenance </a:t>
            </a:r>
            <a:r>
              <a:rPr lang="en-US" sz="1600" b="1" dirty="0">
                <a:solidFill>
                  <a:schemeClr val="accent5">
                    <a:lumMod val="75000"/>
                  </a:schemeClr>
                </a:solidFill>
                <a:latin typeface="Times New Roman" panose="02020603050405020304" pitchFamily="18" charset="0"/>
              </a:rPr>
              <a:t>(Garcia et al., 2024).</a:t>
            </a:r>
          </a:p>
          <a:p>
            <a:pPr marL="742950" lvl="1" indent="-285750" algn="just">
              <a:lnSpc>
                <a:spcPct val="150000"/>
              </a:lnSpc>
              <a:buFont typeface="+mj-lt"/>
              <a:buAutoNum type="arabicPeriod"/>
            </a:pPr>
            <a:r>
              <a:rPr lang="en-US" b="1" dirty="0">
                <a:solidFill>
                  <a:srgbClr val="00B0F0"/>
                </a:solidFill>
                <a:latin typeface="Times New Roman" panose="02020603050405020304" pitchFamily="18" charset="0"/>
              </a:rPr>
              <a:t>Birds</a:t>
            </a:r>
            <a:r>
              <a:rPr lang="en-US" dirty="0">
                <a:solidFill>
                  <a:srgbClr val="00B0F0"/>
                </a:solidFill>
                <a:latin typeface="Times New Roman" panose="02020603050405020304" pitchFamily="18" charset="0"/>
              </a:rPr>
              <a:t>: </a:t>
            </a:r>
            <a:r>
              <a:rPr lang="en-US" dirty="0">
                <a:latin typeface="Times New Roman" panose="02020603050405020304" pitchFamily="18" charset="0"/>
              </a:rPr>
              <a:t>Natural hosts for influenza, enabling viral evolution through migratory behavior and dense populations.</a:t>
            </a:r>
          </a:p>
          <a:p>
            <a:pPr marL="742950" lvl="1" indent="-285750" algn="just">
              <a:lnSpc>
                <a:spcPct val="150000"/>
              </a:lnSpc>
              <a:buFont typeface="+mj-lt"/>
              <a:buAutoNum type="arabicPeriod"/>
            </a:pPr>
            <a:r>
              <a:rPr lang="en-US" b="1" dirty="0">
                <a:solidFill>
                  <a:srgbClr val="00B0F0"/>
                </a:solidFill>
                <a:latin typeface="Times New Roman" panose="02020603050405020304" pitchFamily="18" charset="0"/>
              </a:rPr>
              <a:t>Rodents</a:t>
            </a:r>
            <a:r>
              <a:rPr lang="en-US" dirty="0">
                <a:solidFill>
                  <a:srgbClr val="00B0F0"/>
                </a:solidFill>
                <a:latin typeface="Times New Roman" panose="02020603050405020304" pitchFamily="18" charset="0"/>
              </a:rPr>
              <a:t>: </a:t>
            </a:r>
            <a:r>
              <a:rPr lang="en-US" dirty="0">
                <a:latin typeface="Times New Roman" panose="02020603050405020304" pitchFamily="18" charset="0"/>
              </a:rPr>
              <a:t>Host hantaviruses, with close human contact in some areas enhancing transmission </a:t>
            </a:r>
            <a:r>
              <a:rPr lang="en-US" dirty="0" smtClean="0">
                <a:latin typeface="Times New Roman" panose="02020603050405020304" pitchFamily="18" charset="0"/>
              </a:rPr>
              <a:t>risks.</a:t>
            </a:r>
          </a:p>
          <a:p>
            <a:pPr lvl="1" algn="just">
              <a:lnSpc>
                <a:spcPct val="150000"/>
              </a:lnSpc>
            </a:pPr>
            <a:r>
              <a:rPr lang="en-US" b="1" dirty="0" smtClean="0">
                <a:solidFill>
                  <a:schemeClr val="accent2">
                    <a:lumMod val="75000"/>
                  </a:schemeClr>
                </a:solidFill>
                <a:latin typeface="Times New Roman" panose="02020603050405020304" pitchFamily="18" charset="0"/>
              </a:rPr>
              <a:t>2. Resistance </a:t>
            </a:r>
            <a:r>
              <a:rPr lang="en-US" b="1" dirty="0">
                <a:solidFill>
                  <a:schemeClr val="accent2">
                    <a:lumMod val="75000"/>
                  </a:schemeClr>
                </a:solidFill>
                <a:latin typeface="Times New Roman" panose="02020603050405020304" pitchFamily="18" charset="0"/>
              </a:rPr>
              <a:t>Mechanisms in Specific </a:t>
            </a:r>
            <a:r>
              <a:rPr lang="en-US" b="1" dirty="0" smtClean="0">
                <a:solidFill>
                  <a:schemeClr val="accent2">
                    <a:lumMod val="75000"/>
                  </a:schemeClr>
                </a:solidFill>
                <a:latin typeface="Times New Roman" panose="02020603050405020304" pitchFamily="18" charset="0"/>
              </a:rPr>
              <a:t>Animals</a:t>
            </a:r>
          </a:p>
          <a:p>
            <a:pPr lvl="1" algn="just">
              <a:lnSpc>
                <a:spcPct val="150000"/>
              </a:lnSpc>
            </a:pPr>
            <a:r>
              <a:rPr lang="en-US" dirty="0" smtClean="0">
                <a:latin typeface="Times New Roman" panose="02020603050405020304" pitchFamily="18" charset="0"/>
              </a:rPr>
              <a:t>Certain </a:t>
            </a:r>
            <a:r>
              <a:rPr lang="en-US" dirty="0">
                <a:latin typeface="Times New Roman" panose="02020603050405020304" pitchFamily="18" charset="0"/>
              </a:rPr>
              <a:t>animals, such as bats, have evolved resistance to some viral infections, likely due to unique immune system adaptations</a:t>
            </a:r>
            <a:r>
              <a:rPr lang="en-US" dirty="0" smtClean="0">
                <a:latin typeface="Times New Roman" panose="02020603050405020304" pitchFamily="18" charset="0"/>
              </a:rPr>
              <a:t>. Bats </a:t>
            </a:r>
            <a:r>
              <a:rPr lang="en-US" dirty="0">
                <a:latin typeface="Times New Roman" panose="02020603050405020304" pitchFamily="18" charset="0"/>
              </a:rPr>
              <a:t>can suppress excessive inflammation, allowing them to host viruses without severe disease </a:t>
            </a:r>
            <a:r>
              <a:rPr lang="en-US" sz="1600" b="1" dirty="0">
                <a:solidFill>
                  <a:schemeClr val="accent5">
                    <a:lumMod val="75000"/>
                  </a:schemeClr>
                </a:solidFill>
                <a:latin typeface="Times New Roman" panose="02020603050405020304" pitchFamily="18" charset="0"/>
              </a:rPr>
              <a:t>(Chen et al., 2024</a:t>
            </a:r>
            <a:r>
              <a:rPr lang="en-US" sz="1600" b="1" dirty="0" smtClean="0">
                <a:solidFill>
                  <a:schemeClr val="accent5">
                    <a:lumMod val="75000"/>
                  </a:schemeClr>
                </a:solidFill>
                <a:latin typeface="Times New Roman" panose="02020603050405020304" pitchFamily="18" charset="0"/>
              </a:rPr>
              <a:t>).</a:t>
            </a:r>
          </a:p>
          <a:p>
            <a:pPr lvl="1" algn="just">
              <a:lnSpc>
                <a:spcPct val="150000"/>
              </a:lnSpc>
            </a:pPr>
            <a:r>
              <a:rPr lang="en-US" b="1" dirty="0" smtClean="0">
                <a:solidFill>
                  <a:schemeClr val="accent2">
                    <a:lumMod val="75000"/>
                  </a:schemeClr>
                </a:solidFill>
                <a:latin typeface="Times New Roman" panose="02020603050405020304" pitchFamily="18" charset="0"/>
              </a:rPr>
              <a:t>3. Implications </a:t>
            </a:r>
            <a:r>
              <a:rPr lang="en-US" b="1" dirty="0">
                <a:solidFill>
                  <a:schemeClr val="accent2">
                    <a:lumMod val="75000"/>
                  </a:schemeClr>
                </a:solidFill>
                <a:latin typeface="Times New Roman" panose="02020603050405020304" pitchFamily="18" charset="0"/>
              </a:rPr>
              <a:t>for Human </a:t>
            </a:r>
            <a:r>
              <a:rPr lang="en-US" b="1" dirty="0" smtClean="0">
                <a:solidFill>
                  <a:schemeClr val="accent2">
                    <a:lumMod val="75000"/>
                  </a:schemeClr>
                </a:solidFill>
                <a:latin typeface="Times New Roman" panose="02020603050405020304" pitchFamily="18" charset="0"/>
              </a:rPr>
              <a:t>Health</a:t>
            </a:r>
          </a:p>
          <a:p>
            <a:pPr lvl="1" algn="just">
              <a:lnSpc>
                <a:spcPct val="150000"/>
              </a:lnSpc>
            </a:pPr>
            <a:r>
              <a:rPr lang="en-US" dirty="0" smtClean="0">
                <a:latin typeface="Times New Roman" panose="02020603050405020304" pitchFamily="18" charset="0"/>
              </a:rPr>
              <a:t>Understanding </a:t>
            </a:r>
            <a:r>
              <a:rPr lang="en-US" dirty="0">
                <a:latin typeface="Times New Roman" panose="02020603050405020304" pitchFamily="18" charset="0"/>
              </a:rPr>
              <a:t>how certain animals resist viruses can help in developing antiviral therapies or vaccines that mimic these mechanisms </a:t>
            </a:r>
            <a:r>
              <a:rPr lang="en-US" sz="1600" b="1" dirty="0">
                <a:solidFill>
                  <a:schemeClr val="accent5">
                    <a:lumMod val="75000"/>
                  </a:schemeClr>
                </a:solidFill>
                <a:latin typeface="Times New Roman" panose="02020603050405020304" pitchFamily="18" charset="0"/>
              </a:rPr>
              <a:t>(Morris et al., 2024).</a:t>
            </a:r>
            <a:endParaRPr lang="en-US" sz="1600" b="1" dirty="0" smtClean="0">
              <a:solidFill>
                <a:schemeClr val="accent5">
                  <a:lumMod val="75000"/>
                </a:schemeClr>
              </a:solidFill>
              <a:latin typeface="Times New Roman" panose="02020603050405020304" pitchFamily="18" charset="0"/>
            </a:endParaRPr>
          </a:p>
        </p:txBody>
      </p:sp>
    </p:spTree>
    <p:extLst>
      <p:ext uri="{BB962C8B-B14F-4D97-AF65-F5344CB8AC3E}">
        <p14:creationId xmlns:p14="http://schemas.microsoft.com/office/powerpoint/2010/main" val="25133504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
            <a:ext cx="12192000" cy="6053070"/>
          </a:xfrm>
          <a:prstGeom prst="rect">
            <a:avLst/>
          </a:prstGeom>
        </p:spPr>
      </p:pic>
      <p:sp>
        <p:nvSpPr>
          <p:cNvPr id="3" name="Rectangle 2"/>
          <p:cNvSpPr/>
          <p:nvPr/>
        </p:nvSpPr>
        <p:spPr>
          <a:xfrm>
            <a:off x="0" y="5962918"/>
            <a:ext cx="12192000" cy="923330"/>
          </a:xfrm>
          <a:prstGeom prst="rect">
            <a:avLst/>
          </a:prstGeom>
        </p:spPr>
        <p:txBody>
          <a:bodyPr wrap="square">
            <a:spAutoFit/>
          </a:bodyPr>
          <a:lstStyle/>
          <a:p>
            <a:pPr algn="just"/>
            <a:r>
              <a:rPr lang="en-US" b="1" dirty="0">
                <a:solidFill>
                  <a:srgbClr val="FF0000"/>
                </a:solidFill>
                <a:latin typeface="Times New Roman" panose="02020603050405020304" pitchFamily="18" charset="0"/>
              </a:rPr>
              <a:t>This diagram shows how viruses evolve in primary hosts (e.g., bats, birds) and adapt to intermediary hosts (e.g., pigs, cows) before potentially infecting humans. Genetic mutations and environmental factors, like live animal markets, increase cross-species transmission risk.</a:t>
            </a:r>
            <a:endParaRPr lang="fa-IR" b="1" dirty="0">
              <a:solidFill>
                <a:srgbClr val="FF0000"/>
              </a:solidFill>
              <a:latin typeface="Times New Roman" panose="02020603050405020304" pitchFamily="18" charset="0"/>
            </a:endParaRPr>
          </a:p>
        </p:txBody>
      </p:sp>
    </p:spTree>
    <p:extLst>
      <p:ext uri="{BB962C8B-B14F-4D97-AF65-F5344CB8AC3E}">
        <p14:creationId xmlns:p14="http://schemas.microsoft.com/office/powerpoint/2010/main" val="7188918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571247"/>
            <a:ext cx="12192000" cy="5493812"/>
          </a:xfrm>
          <a:prstGeom prst="rect">
            <a:avLst/>
          </a:prstGeom>
        </p:spPr>
        <p:txBody>
          <a:bodyPr wrap="square">
            <a:spAutoFit/>
          </a:bodyPr>
          <a:lstStyle/>
          <a:p>
            <a:pPr algn="just">
              <a:lnSpc>
                <a:spcPct val="150000"/>
              </a:lnSpc>
            </a:pPr>
            <a:r>
              <a:rPr lang="en-US" dirty="0">
                <a:latin typeface="Times New Roman" panose="02020603050405020304" pitchFamily="18" charset="0"/>
              </a:rPr>
              <a:t>The evolutionary process of viruses in different hosts is shaped by several mechanisms, including mutation, genetic recombination, and natural selection. Mutations are the fundamental drivers of viral evolution, creating genetic diversity within viral populations. These mutations can arise randomly or be influenced by selective pressures such as the host's immune response or antiviral treatments</a:t>
            </a:r>
            <a:r>
              <a:rPr lang="en-US" dirty="0" smtClean="0">
                <a:latin typeface="Times New Roman" panose="02020603050405020304" pitchFamily="18" charset="0"/>
              </a:rPr>
              <a:t>.</a:t>
            </a:r>
          </a:p>
          <a:p>
            <a:pPr algn="just">
              <a:lnSpc>
                <a:spcPct val="150000"/>
              </a:lnSpc>
            </a:pPr>
            <a:r>
              <a:rPr lang="en-US" dirty="0" smtClean="0">
                <a:latin typeface="Times New Roman" panose="02020603050405020304" pitchFamily="18" charset="0"/>
              </a:rPr>
              <a:t>Genetic </a:t>
            </a:r>
            <a:r>
              <a:rPr lang="en-US" dirty="0">
                <a:latin typeface="Times New Roman" panose="02020603050405020304" pitchFamily="18" charset="0"/>
              </a:rPr>
              <a:t>recombination, particularly in RNA viruses like influenza and coronaviruses, is another important mechanism. For example, influenza viruses undergo </a:t>
            </a:r>
            <a:r>
              <a:rPr lang="en-US" dirty="0" err="1">
                <a:latin typeface="Times New Roman" panose="02020603050405020304" pitchFamily="18" charset="0"/>
              </a:rPr>
              <a:t>reassortment</a:t>
            </a:r>
            <a:r>
              <a:rPr lang="en-US" dirty="0">
                <a:latin typeface="Times New Roman" panose="02020603050405020304" pitchFamily="18" charset="0"/>
              </a:rPr>
              <a:t>, a process where gene segments from different viral strains mix during co-infection of a single host. This leads to new viral variants with altered traits, such as different immune evasion strategies or improved transmission capabilities, which can complicate control measures</a:t>
            </a:r>
            <a:r>
              <a:rPr lang="en-US" dirty="0" smtClean="0">
                <a:latin typeface="Times New Roman" panose="02020603050405020304" pitchFamily="18" charset="0"/>
              </a:rPr>
              <a:t>​ </a:t>
            </a:r>
            <a:r>
              <a:rPr lang="en-US" sz="1600" b="1" dirty="0" smtClean="0">
                <a:solidFill>
                  <a:schemeClr val="accent5">
                    <a:lumMod val="50000"/>
                  </a:schemeClr>
                </a:solidFill>
                <a:latin typeface="Times New Roman" panose="02020603050405020304" pitchFamily="18" charset="0"/>
              </a:rPr>
              <a:t>(</a:t>
            </a:r>
            <a:r>
              <a:rPr lang="en-US" sz="1600" b="1" dirty="0">
                <a:solidFill>
                  <a:schemeClr val="accent5">
                    <a:lumMod val="50000"/>
                  </a:schemeClr>
                </a:solidFill>
                <a:latin typeface="Times New Roman" panose="02020603050405020304" pitchFamily="18" charset="0"/>
              </a:rPr>
              <a:t>PLOS</a:t>
            </a:r>
            <a:r>
              <a:rPr lang="en-US" sz="1600" b="1" dirty="0" smtClean="0">
                <a:solidFill>
                  <a:schemeClr val="accent5">
                    <a:lumMod val="50000"/>
                  </a:schemeClr>
                </a:solidFill>
                <a:latin typeface="Times New Roman" panose="02020603050405020304" pitchFamily="18" charset="0"/>
              </a:rPr>
              <a:t>).</a:t>
            </a:r>
          </a:p>
          <a:p>
            <a:pPr lvl="0" algn="just">
              <a:lnSpc>
                <a:spcPct val="150000"/>
              </a:lnSpc>
            </a:pPr>
            <a:r>
              <a:rPr lang="en-US" dirty="0">
                <a:latin typeface="Times New Roman" panose="02020603050405020304" pitchFamily="18" charset="0"/>
              </a:rPr>
              <a:t>The rapid evolution of viruses like coronaviruses and influenza highlights their ability to adapt to diverse hosts. SARS-CoV-2, for instance, evolved from bat coronaviruses, with changes such as the enhanced binding affinity to human ACE2 receptors, facilitating human-to-human transmission</a:t>
            </a:r>
            <a:r>
              <a:rPr lang="en-US" dirty="0" smtClean="0">
                <a:latin typeface="Times New Roman" panose="02020603050405020304" pitchFamily="18" charset="0"/>
              </a:rPr>
              <a:t>​ </a:t>
            </a:r>
            <a:r>
              <a:rPr lang="en-US" sz="1600" b="1" dirty="0" smtClean="0">
                <a:solidFill>
                  <a:srgbClr val="4472C4">
                    <a:lumMod val="50000"/>
                  </a:srgbClr>
                </a:solidFill>
                <a:latin typeface="Times New Roman" panose="02020603050405020304" pitchFamily="18" charset="0"/>
              </a:rPr>
              <a:t>(</a:t>
            </a:r>
            <a:r>
              <a:rPr lang="en-US" sz="1600" b="1" dirty="0">
                <a:solidFill>
                  <a:srgbClr val="4472C4">
                    <a:lumMod val="50000"/>
                  </a:srgbClr>
                </a:solidFill>
                <a:latin typeface="Times New Roman" panose="02020603050405020304" pitchFamily="18" charset="0"/>
              </a:rPr>
              <a:t>PLOS).</a:t>
            </a:r>
          </a:p>
          <a:p>
            <a:pPr lvl="0" algn="just">
              <a:lnSpc>
                <a:spcPct val="150000"/>
              </a:lnSpc>
            </a:pPr>
            <a:r>
              <a:rPr lang="en-US" dirty="0" smtClean="0">
                <a:latin typeface="Times New Roman" panose="02020603050405020304" pitchFamily="18" charset="0"/>
              </a:rPr>
              <a:t>Similarly</a:t>
            </a:r>
            <a:r>
              <a:rPr lang="en-US" dirty="0">
                <a:latin typeface="Times New Roman" panose="02020603050405020304" pitchFamily="18" charset="0"/>
              </a:rPr>
              <a:t>, influenza viruses </a:t>
            </a:r>
            <a:r>
              <a:rPr lang="en-US" dirty="0" err="1">
                <a:latin typeface="Times New Roman" panose="02020603050405020304" pitchFamily="18" charset="0"/>
              </a:rPr>
              <a:t>reassort</a:t>
            </a:r>
            <a:r>
              <a:rPr lang="en-US" dirty="0">
                <a:latin typeface="Times New Roman" panose="02020603050405020304" pitchFamily="18" charset="0"/>
              </a:rPr>
              <a:t> frequently in wild birds and other animals, generating new strains with different antigenic properties that can evade immunity and enhance viral fitness</a:t>
            </a:r>
            <a:r>
              <a:rPr lang="en-US" dirty="0" smtClean="0">
                <a:latin typeface="Times New Roman" panose="02020603050405020304" pitchFamily="18" charset="0"/>
              </a:rPr>
              <a:t>​ </a:t>
            </a:r>
            <a:r>
              <a:rPr lang="en-US" sz="1600" b="1" dirty="0" smtClean="0">
                <a:solidFill>
                  <a:srgbClr val="4472C4">
                    <a:lumMod val="50000"/>
                  </a:srgbClr>
                </a:solidFill>
                <a:latin typeface="Times New Roman" panose="02020603050405020304" pitchFamily="18" charset="0"/>
              </a:rPr>
              <a:t>(</a:t>
            </a:r>
            <a:r>
              <a:rPr lang="en-US" sz="1600" b="1" dirty="0">
                <a:solidFill>
                  <a:srgbClr val="4472C4">
                    <a:lumMod val="50000"/>
                  </a:srgbClr>
                </a:solidFill>
                <a:latin typeface="Times New Roman" panose="02020603050405020304" pitchFamily="18" charset="0"/>
              </a:rPr>
              <a:t>PLOS).</a:t>
            </a:r>
          </a:p>
        </p:txBody>
      </p:sp>
      <p:sp>
        <p:nvSpPr>
          <p:cNvPr id="4" name="Rectangle 3"/>
          <p:cNvSpPr/>
          <p:nvPr/>
        </p:nvSpPr>
        <p:spPr>
          <a:xfrm>
            <a:off x="0" y="0"/>
            <a:ext cx="9414456" cy="523220"/>
          </a:xfrm>
          <a:prstGeom prst="rect">
            <a:avLst/>
          </a:prstGeom>
        </p:spPr>
        <p:txBody>
          <a:bodyPr wrap="square">
            <a:spAutoFit/>
          </a:bodyPr>
          <a:lstStyle/>
          <a:p>
            <a:pPr lvl="0"/>
            <a:r>
              <a:rPr lang="en-US" sz="2800" b="1" dirty="0">
                <a:solidFill>
                  <a:srgbClr val="70AD47">
                    <a:lumMod val="50000"/>
                  </a:srgbClr>
                </a:solidFill>
                <a:latin typeface="Times New Roman" panose="02020603050405020304" pitchFamily="18" charset="0"/>
              </a:rPr>
              <a:t>The Evolutionary Process of Viruses in Different Hosts</a:t>
            </a:r>
            <a:endParaRPr lang="fa-IR" sz="2800" b="1" dirty="0">
              <a:solidFill>
                <a:srgbClr val="70AD47">
                  <a:lumMod val="50000"/>
                </a:srgbClr>
              </a:solidFill>
              <a:latin typeface="Times New Roman" panose="02020603050405020304" pitchFamily="18" charset="0"/>
            </a:endParaRPr>
          </a:p>
        </p:txBody>
      </p:sp>
    </p:spTree>
    <p:extLst>
      <p:ext uri="{BB962C8B-B14F-4D97-AF65-F5344CB8AC3E}">
        <p14:creationId xmlns:p14="http://schemas.microsoft.com/office/powerpoint/2010/main" val="35545597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825862"/>
            <a:ext cx="12192000" cy="2535246"/>
          </a:xfrm>
          <a:prstGeom prst="rect">
            <a:avLst/>
          </a:prstGeom>
        </p:spPr>
        <p:txBody>
          <a:bodyPr wrap="square">
            <a:spAutoFit/>
          </a:bodyPr>
          <a:lstStyle/>
          <a:p>
            <a:pPr lvl="0" algn="just">
              <a:lnSpc>
                <a:spcPct val="150000"/>
              </a:lnSpc>
            </a:pPr>
            <a:r>
              <a:rPr lang="en-US" dirty="0">
                <a:latin typeface="Times New Roman" panose="02020603050405020304" pitchFamily="18" charset="0"/>
              </a:rPr>
              <a:t>In these cases, natural selection plays a crucial role by favoring viral strains that are better adapted to their hosts. Over time, this leads to the optimization of viral strategies for replication and transmission across different species. The adaptability of viruses like influenza and coronaviruses demonstrates how they rapidly evolve in response to host immune systems, environmental changes, and other ecological </a:t>
            </a:r>
            <a:r>
              <a:rPr lang="en-US" dirty="0" smtClean="0">
                <a:latin typeface="Times New Roman" panose="02020603050405020304" pitchFamily="18" charset="0"/>
              </a:rPr>
              <a:t>factors </a:t>
            </a:r>
            <a:r>
              <a:rPr lang="en-US" sz="1600" b="1" dirty="0" smtClean="0">
                <a:solidFill>
                  <a:srgbClr val="4472C4">
                    <a:lumMod val="50000"/>
                  </a:srgbClr>
                </a:solidFill>
                <a:latin typeface="Times New Roman" panose="02020603050405020304" pitchFamily="18" charset="0"/>
              </a:rPr>
              <a:t>(</a:t>
            </a:r>
            <a:r>
              <a:rPr lang="en-US" sz="1600" b="1" dirty="0">
                <a:solidFill>
                  <a:srgbClr val="4472C4">
                    <a:lumMod val="50000"/>
                  </a:srgbClr>
                </a:solidFill>
                <a:latin typeface="Times New Roman" panose="02020603050405020304" pitchFamily="18" charset="0"/>
              </a:rPr>
              <a:t>PLOS).</a:t>
            </a:r>
          </a:p>
          <a:p>
            <a:pPr algn="just">
              <a:lnSpc>
                <a:spcPct val="150000"/>
              </a:lnSpc>
            </a:pPr>
            <a:r>
              <a:rPr lang="en-US" dirty="0" smtClean="0">
                <a:latin typeface="Times New Roman" panose="02020603050405020304" pitchFamily="18" charset="0"/>
              </a:rPr>
              <a:t>Understanding </a:t>
            </a:r>
            <a:r>
              <a:rPr lang="en-US" dirty="0">
                <a:latin typeface="Times New Roman" panose="02020603050405020304" pitchFamily="18" charset="0"/>
              </a:rPr>
              <a:t>these evolutionary dynamics is crucial for anticipating the emergence of new viral variants and improving vaccine and treatment strategies.</a:t>
            </a:r>
            <a:endParaRPr lang="fa-IR" dirty="0">
              <a:latin typeface="Times New Roman" panose="02020603050405020304" pitchFamily="18" charset="0"/>
            </a:endParaRPr>
          </a:p>
        </p:txBody>
      </p:sp>
      <p:sp>
        <p:nvSpPr>
          <p:cNvPr id="3" name="Rectangle 2"/>
          <p:cNvSpPr/>
          <p:nvPr/>
        </p:nvSpPr>
        <p:spPr>
          <a:xfrm>
            <a:off x="0" y="0"/>
            <a:ext cx="8556445" cy="523220"/>
          </a:xfrm>
          <a:prstGeom prst="rect">
            <a:avLst/>
          </a:prstGeom>
        </p:spPr>
        <p:txBody>
          <a:bodyPr wrap="none">
            <a:spAutoFit/>
          </a:bodyPr>
          <a:lstStyle/>
          <a:p>
            <a:r>
              <a:rPr lang="en-US" sz="2800" b="1" dirty="0">
                <a:solidFill>
                  <a:schemeClr val="accent6">
                    <a:lumMod val="50000"/>
                  </a:schemeClr>
                </a:solidFill>
                <a:latin typeface="Times New Roman" panose="02020603050405020304" pitchFamily="18" charset="0"/>
              </a:rPr>
              <a:t>The Evolutionary Process of Viruses in Different Hosts</a:t>
            </a:r>
            <a:endParaRPr lang="fa-IR" sz="2800" b="1" dirty="0">
              <a:solidFill>
                <a:schemeClr val="accent6">
                  <a:lumMod val="50000"/>
                </a:schemeClr>
              </a:solidFill>
              <a:latin typeface="Times New Roman" panose="02020603050405020304" pitchFamily="18" charset="0"/>
            </a:endParaRPr>
          </a:p>
        </p:txBody>
      </p:sp>
    </p:spTree>
    <p:extLst>
      <p:ext uri="{BB962C8B-B14F-4D97-AF65-F5344CB8AC3E}">
        <p14:creationId xmlns:p14="http://schemas.microsoft.com/office/powerpoint/2010/main" val="42787321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3425</TotalTime>
  <Words>2730</Words>
  <Application>Microsoft Office PowerPoint</Application>
  <PresentationFormat>Widescreen</PresentationFormat>
  <Paragraphs>74</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padideh1</dc:creator>
  <cp:lastModifiedBy>padideh1</cp:lastModifiedBy>
  <cp:revision>23</cp:revision>
  <dcterms:created xsi:type="dcterms:W3CDTF">2024-11-08T21:10:38Z</dcterms:created>
  <dcterms:modified xsi:type="dcterms:W3CDTF">2024-11-12T10:31:15Z</dcterms:modified>
</cp:coreProperties>
</file>

<file path=docProps/thumbnail.jpeg>
</file>